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9144000"/>
  <p:embeddedFontLst>
    <p:embeddedFont>
      <p:font typeface="Roboto"/>
      <p:regular r:id="rId62"/>
      <p:bold r:id="rId63"/>
      <p:italic r:id="rId64"/>
      <p:boldItalic r:id="rId65"/>
    </p:embeddedFont>
    <p:embeddedFont>
      <p:font typeface="Montserrat"/>
      <p:regular r:id="rId66"/>
      <p:bold r:id="rId67"/>
      <p:italic r:id="rId68"/>
      <p:boldItalic r:id="rId69"/>
    </p:embeddedFont>
    <p:embeddedFont>
      <p:font typeface="Playfair Display SemiBold"/>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4" roundtripDataSignature="AMtx7mgTW4V7eUenA7FUIXDNUOif8kp9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63E1BD-D35C-4536-8C5A-27164E83CFBC}">
  <a:tblStyle styleId="{D863E1BD-D35C-4536-8C5A-27164E83CFB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6906E8A-7707-44FA-888A-FC8DF8DB5E1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layfairDisplaySemiBold-boldItalic.fntdata"/><Relationship Id="rId72" Type="http://schemas.openxmlformats.org/officeDocument/2006/relationships/font" Target="fonts/PlayfairDisplaySemiBold-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layfairDisplaySemiBold-bold.fntdata"/><Relationship Id="rId70" Type="http://schemas.openxmlformats.org/officeDocument/2006/relationships/font" Target="fonts/PlayfairDisplay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Montserrat-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Montserrat-italic.fntdata"/><Relationship Id="rId23" Type="http://schemas.openxmlformats.org/officeDocument/2006/relationships/slide" Target="slides/slide18.xml"/><Relationship Id="rId67" Type="http://schemas.openxmlformats.org/officeDocument/2006/relationships/font" Target="fonts/Montserrat-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7229383a2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d7229383a2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79611788f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d79611788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7229383a2_4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d7229383a2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7229383a2_4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d7229383a2_4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7229383a2_4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d7229383a2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723c0c73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d723c0c73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723c0c73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d723c0c73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723c0c73d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d723c0c73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7229383a2_4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d7229383a2_4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7229383a2_4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d7229383a2_4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7229383a2_4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d7229383a2_4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7229383a2_4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d7229383a2_4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7229383a2_4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d7229383a2_4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7229383a2_4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d7229383a2_4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7229383a2_4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d7229383a2_4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7229383a2_4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d7229383a2_4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337c6ec8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32337c6ec8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337c6ec8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32337c6ec8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377bb186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2377bb186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337c6ec8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32337c6ec8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68a7f00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3268a7f00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80578ded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2d80578ded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381480966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32381480966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381480966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32381480966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562d4fab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32562d4fab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68a7f0058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3268a7f0058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80578ded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2d80578ded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7dde6ad36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327dde6ad36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80578ded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2d80578ded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80578ded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2d80578dede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3d5f55fe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333d5f55fe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80578ded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2d80578dede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7d5935aee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327d5935aee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7dde6ad36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327dde6ad36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80578dede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g2d80578dede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80578ded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g2d80578dede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7d5935aee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327d5935aee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7d5935aee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327d5935aee_1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7d5935aee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327d5935aee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7dde6ad36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327dde6ad36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7872c680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327872c6801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7872c680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327872c680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7dde6ad3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327dde6ad36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7229383a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2d7229383a2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7dde6ad36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27dde6ad36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7229383a2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d7229383a2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337c6ec8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2337c6ec8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2" name="Shape 22"/>
        <p:cNvGrpSpPr/>
        <p:nvPr/>
      </p:nvGrpSpPr>
      <p:grpSpPr>
        <a:xfrm>
          <a:off x="0" y="0"/>
          <a:ext cx="0" cy="0"/>
          <a:chOff x="0" y="0"/>
          <a:chExt cx="0" cy="0"/>
        </a:xfrm>
      </p:grpSpPr>
      <p:sp>
        <p:nvSpPr>
          <p:cNvPr id="23" name="Google Shape;23;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5" name="Google Shape;25;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p:cSld name="Carte nom">
    <p:spTree>
      <p:nvGrpSpPr>
        <p:cNvPr id="82" name="Shape 82"/>
        <p:cNvGrpSpPr/>
        <p:nvPr/>
      </p:nvGrpSpPr>
      <p:grpSpPr>
        <a:xfrm>
          <a:off x="0" y="0"/>
          <a:ext cx="0" cy="0"/>
          <a:chOff x="0" y="0"/>
          <a:chExt cx="0" cy="0"/>
        </a:xfrm>
      </p:grpSpPr>
      <p:sp>
        <p:nvSpPr>
          <p:cNvPr id="83" name="Google Shape;83;p17"/>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7"/>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85" name="Google Shape;85;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citation">
  <p:cSld name="Carte nom citation">
    <p:spTree>
      <p:nvGrpSpPr>
        <p:cNvPr id="88" name="Shape 88"/>
        <p:cNvGrpSpPr/>
        <p:nvPr/>
      </p:nvGrpSpPr>
      <p:grpSpPr>
        <a:xfrm>
          <a:off x="0" y="0"/>
          <a:ext cx="0" cy="0"/>
          <a:chOff x="0" y="0"/>
          <a:chExt cx="0" cy="0"/>
        </a:xfrm>
      </p:grpSpPr>
      <p:sp>
        <p:nvSpPr>
          <p:cNvPr id="89" name="Google Shape;89;p18"/>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8"/>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1" name="Google Shape;91;p18"/>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2" name="Google Shape;92;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
        <p:nvSpPr>
          <p:cNvPr id="95" name="Google Shape;95;p18"/>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6" name="Google Shape;96;p18"/>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rai ou faux">
  <p:cSld name="Vrai ou faux">
    <p:spTree>
      <p:nvGrpSpPr>
        <p:cNvPr id="97" name="Shape 97"/>
        <p:cNvGrpSpPr/>
        <p:nvPr/>
      </p:nvGrpSpPr>
      <p:grpSpPr>
        <a:xfrm>
          <a:off x="0" y="0"/>
          <a:ext cx="0" cy="0"/>
          <a:chOff x="0" y="0"/>
          <a:chExt cx="0" cy="0"/>
        </a:xfrm>
      </p:grpSpPr>
      <p:sp>
        <p:nvSpPr>
          <p:cNvPr id="98" name="Google Shape;98;p19"/>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0" name="Google Shape;100;p1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1" name="Google Shape;101;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04" name="Shape 104"/>
        <p:cNvGrpSpPr/>
        <p:nvPr/>
      </p:nvGrpSpPr>
      <p:grpSpPr>
        <a:xfrm>
          <a:off x="0" y="0"/>
          <a:ext cx="0" cy="0"/>
          <a:chOff x="0" y="0"/>
          <a:chExt cx="0" cy="0"/>
        </a:xfrm>
      </p:grpSpPr>
      <p:sp>
        <p:nvSpPr>
          <p:cNvPr id="105" name="Google Shape;105;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0"/>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7" name="Google Shape;107;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10" name="Shape 110"/>
        <p:cNvGrpSpPr/>
        <p:nvPr/>
      </p:nvGrpSpPr>
      <p:grpSpPr>
        <a:xfrm>
          <a:off x="0" y="0"/>
          <a:ext cx="0" cy="0"/>
          <a:chOff x="0" y="0"/>
          <a:chExt cx="0" cy="0"/>
        </a:xfrm>
      </p:grpSpPr>
      <p:sp>
        <p:nvSpPr>
          <p:cNvPr id="111" name="Google Shape;111;p21"/>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1"/>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3" name="Google Shape;113;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28" name="Shape 28"/>
        <p:cNvGrpSpPr/>
        <p:nvPr/>
      </p:nvGrpSpPr>
      <p:grpSpPr>
        <a:xfrm>
          <a:off x="0" y="0"/>
          <a:ext cx="0" cy="0"/>
          <a:chOff x="0" y="0"/>
          <a:chExt cx="0" cy="0"/>
        </a:xfrm>
      </p:grpSpPr>
      <p:sp>
        <p:nvSpPr>
          <p:cNvPr id="29" name="Google Shape;29;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1" name="Google Shape;31;p9"/>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2" name="Google Shape;32;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35" name="Shape 35"/>
        <p:cNvGrpSpPr/>
        <p:nvPr/>
      </p:nvGrpSpPr>
      <p:grpSpPr>
        <a:xfrm>
          <a:off x="0" y="0"/>
          <a:ext cx="0" cy="0"/>
          <a:chOff x="0" y="0"/>
          <a:chExt cx="0" cy="0"/>
        </a:xfrm>
      </p:grpSpPr>
      <p:sp>
        <p:nvSpPr>
          <p:cNvPr id="36" name="Google Shape;36;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38" name="Google Shape;38;p10"/>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9" name="Google Shape;39;p10"/>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0" name="Google Shape;40;p10"/>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1" name="Google Shape;41;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4" name="Shape 44"/>
        <p:cNvGrpSpPr/>
        <p:nvPr/>
      </p:nvGrpSpPr>
      <p:grpSpPr>
        <a:xfrm>
          <a:off x="0" y="0"/>
          <a:ext cx="0" cy="0"/>
          <a:chOff x="0" y="0"/>
          <a:chExt cx="0" cy="0"/>
        </a:xfrm>
      </p:grpSpPr>
      <p:sp>
        <p:nvSpPr>
          <p:cNvPr id="45" name="Google Shape;45;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49" name="Shape 49"/>
        <p:cNvGrpSpPr/>
        <p:nvPr/>
      </p:nvGrpSpPr>
      <p:grpSpPr>
        <a:xfrm>
          <a:off x="0" y="0"/>
          <a:ext cx="0" cy="0"/>
          <a:chOff x="0" y="0"/>
          <a:chExt cx="0" cy="0"/>
        </a:xfrm>
      </p:grpSpPr>
      <p:sp>
        <p:nvSpPr>
          <p:cNvPr id="50" name="Google Shape;50;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3" name="Shape 53"/>
        <p:cNvGrpSpPr/>
        <p:nvPr/>
      </p:nvGrpSpPr>
      <p:grpSpPr>
        <a:xfrm>
          <a:off x="0" y="0"/>
          <a:ext cx="0" cy="0"/>
          <a:chOff x="0" y="0"/>
          <a:chExt cx="0" cy="0"/>
        </a:xfrm>
      </p:grpSpPr>
      <p:sp>
        <p:nvSpPr>
          <p:cNvPr id="54" name="Google Shape;54;p13"/>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6" name="Google Shape;56;p13"/>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57" name="Google Shape;57;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0" name="Shape 60"/>
        <p:cNvGrpSpPr/>
        <p:nvPr/>
      </p:nvGrpSpPr>
      <p:grpSpPr>
        <a:xfrm>
          <a:off x="0" y="0"/>
          <a:ext cx="0" cy="0"/>
          <a:chOff x="0" y="0"/>
          <a:chExt cx="0" cy="0"/>
        </a:xfrm>
      </p:grpSpPr>
      <p:sp>
        <p:nvSpPr>
          <p:cNvPr id="61" name="Google Shape;61;p14"/>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
          <p:cNvSpPr/>
          <p:nvPr>
            <p:ph idx="2" type="pic"/>
          </p:nvPr>
        </p:nvSpPr>
        <p:spPr>
          <a:xfrm>
            <a:off x="677334" y="609600"/>
            <a:ext cx="8596668" cy="3845718"/>
          </a:xfrm>
          <a:prstGeom prst="rect">
            <a:avLst/>
          </a:prstGeom>
          <a:noFill/>
          <a:ln>
            <a:noFill/>
          </a:ln>
        </p:spPr>
      </p:sp>
      <p:sp>
        <p:nvSpPr>
          <p:cNvPr id="63" name="Google Shape;63;p14"/>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4" name="Google Shape;64;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67" name="Shape 67"/>
        <p:cNvGrpSpPr/>
        <p:nvPr/>
      </p:nvGrpSpPr>
      <p:grpSpPr>
        <a:xfrm>
          <a:off x="0" y="0"/>
          <a:ext cx="0" cy="0"/>
          <a:chOff x="0" y="0"/>
          <a:chExt cx="0" cy="0"/>
        </a:xfrm>
      </p:grpSpPr>
      <p:sp>
        <p:nvSpPr>
          <p:cNvPr id="68" name="Google Shape;68;p15"/>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70" name="Google Shape;70;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73" name="Shape 73"/>
        <p:cNvGrpSpPr/>
        <p:nvPr/>
      </p:nvGrpSpPr>
      <p:grpSpPr>
        <a:xfrm>
          <a:off x="0" y="0"/>
          <a:ext cx="0" cy="0"/>
          <a:chOff x="0" y="0"/>
          <a:chExt cx="0" cy="0"/>
        </a:xfrm>
      </p:grpSpPr>
      <p:sp>
        <p:nvSpPr>
          <p:cNvPr id="74" name="Google Shape;74;p1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6"/>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6" name="Google Shape;76;p16"/>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77" name="Google Shape;77;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
        <p:nvSpPr>
          <p:cNvPr id="80" name="Google Shape;80;p1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1" name="Google Shape;81;p1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fr-FR" sz="8000" u="none" cap="none" strike="noStrike">
                <a:solidFill>
                  <a:srgbClr val="56A9F3"/>
                </a:solidFill>
                <a:latin typeface="Arial"/>
                <a:ea typeface="Arial"/>
                <a:cs typeface="Arial"/>
                <a:sym typeface="Arial"/>
              </a:rPr>
              <a:t>”</a:t>
            </a:r>
            <a:endParaRPr b="0" i="0" sz="1800" u="none" cap="none" strike="noStrike">
              <a:solidFill>
                <a:srgbClr val="56A9F3"/>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6"/>
          <p:cNvGrpSpPr/>
          <p:nvPr/>
        </p:nvGrpSpPr>
        <p:grpSpPr>
          <a:xfrm>
            <a:off x="0" y="8"/>
            <a:ext cx="12221868" cy="6870705"/>
            <a:chOff x="0" y="-8467"/>
            <a:chExt cx="12221868" cy="6870705"/>
          </a:xfrm>
        </p:grpSpPr>
        <p:cxnSp>
          <p:nvCxnSpPr>
            <p:cNvPr id="7" name="Google Shape;7;p6"/>
            <p:cNvCxnSpPr/>
            <p:nvPr/>
          </p:nvCxnSpPr>
          <p:spPr>
            <a:xfrm>
              <a:off x="9371012" y="0"/>
              <a:ext cx="1219200" cy="6858000"/>
            </a:xfrm>
            <a:prstGeom prst="straightConnector1">
              <a:avLst/>
            </a:prstGeom>
            <a:noFill/>
            <a:ln cap="flat" cmpd="sng" w="9525">
              <a:solidFill>
                <a:srgbClr val="CC0000"/>
              </a:solidFill>
              <a:prstDash val="solid"/>
              <a:round/>
              <a:headEnd len="sm" w="sm" type="none"/>
              <a:tailEnd len="sm" w="sm" type="none"/>
            </a:ln>
          </p:spPr>
        </p:cxnSp>
        <p:cxnSp>
          <p:nvCxnSpPr>
            <p:cNvPr id="8" name="Google Shape;8;p6"/>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rgbClr val="E06666"/>
            </a:solidFill>
            <a:ln>
              <a:noFill/>
            </a:ln>
          </p:spPr>
        </p:sp>
        <p:sp>
          <p:nvSpPr>
            <p:cNvPr id="10" name="Google Shape;10;p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6"/>
            <p:cNvSpPr/>
            <p:nvPr/>
          </p:nvSpPr>
          <p:spPr>
            <a:xfrm>
              <a:off x="8932333" y="3048000"/>
              <a:ext cx="3259667" cy="3810000"/>
            </a:xfrm>
            <a:prstGeom prst="triangle">
              <a:avLst>
                <a:gd fmla="val 100000" name="adj"/>
              </a:avLst>
            </a:prstGeom>
            <a:solidFill>
              <a:schemeClr val="accent2">
                <a:alpha val="7019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
            <p:cNvSpPr/>
            <p:nvPr/>
          </p:nvSpPr>
          <p:spPr>
            <a:xfrm>
              <a:off x="9371000" y="-4229"/>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chemeClr val="accent6"/>
            </a:solidFill>
            <a:ln>
              <a:noFill/>
            </a:ln>
          </p:spPr>
        </p:sp>
        <p:sp>
          <p:nvSpPr>
            <p:cNvPr id="13" name="Google Shape;13;p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4"/>
            </a:solidFill>
            <a:ln>
              <a:noFill/>
            </a:ln>
          </p:spPr>
        </p:sp>
        <p:sp>
          <p:nvSpPr>
            <p:cNvPr id="14" name="Google Shape;14;p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137"/>
              </a:schemeClr>
            </a:solidFill>
            <a:ln>
              <a:noFill/>
            </a:ln>
          </p:spPr>
        </p:sp>
        <p:sp>
          <p:nvSpPr>
            <p:cNvPr id="15" name="Google Shape;15;p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
            <p:cNvSpPr/>
            <p:nvPr/>
          </p:nvSpPr>
          <p:spPr>
            <a:xfrm>
              <a:off x="0" y="4013200"/>
              <a:ext cx="448733" cy="2844800"/>
            </a:xfrm>
            <a:prstGeom prst="triangle">
              <a:avLst>
                <a:gd fmla="val 0" name="adj"/>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900"/>
              <a:buFont typeface="Trebuchet MS"/>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data.london.gov.uk/dataset/" TargetMode="External"/><Relationship Id="rId4" Type="http://schemas.openxmlformats.org/officeDocument/2006/relationships/hyperlink" Target="https://data.london.gov.uk/dataset/london-fire-brigade-incident-records" TargetMode="External"/><Relationship Id="rId5" Type="http://schemas.openxmlformats.org/officeDocument/2006/relationships/hyperlink" Target="https://data.london.gov.uk/dataset/london-fire-brigade-mobilisation-record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
          <p:cNvSpPr txBox="1"/>
          <p:nvPr>
            <p:ph type="title"/>
          </p:nvPr>
        </p:nvSpPr>
        <p:spPr>
          <a:xfrm>
            <a:off x="399900" y="792500"/>
            <a:ext cx="9750000" cy="1914000"/>
          </a:xfrm>
          <a:prstGeom prst="rect">
            <a:avLst/>
          </a:prstGeom>
          <a:noFill/>
          <a:ln>
            <a:noFill/>
          </a:ln>
          <a:effectLst>
            <a:outerShdw blurRad="57150" rotWithShape="0" algn="bl" dir="5400000" dist="85725">
              <a:schemeClr val="accent2">
                <a:alpha val="52156"/>
              </a:scheme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60"/>
              <a:buFont typeface="Play"/>
              <a:buNone/>
            </a:pPr>
            <a:r>
              <a:rPr lang="fr-FR" sz="3540">
                <a:latin typeface="Playfair Display SemiBold"/>
                <a:ea typeface="Playfair Display SemiBold"/>
                <a:cs typeface="Playfair Display SemiBold"/>
                <a:sym typeface="Playfair Display SemiBold"/>
              </a:rPr>
              <a:t>Temps de Réponse </a:t>
            </a:r>
            <a:endParaRPr sz="3540">
              <a:latin typeface="Playfair Display SemiBold"/>
              <a:ea typeface="Playfair Display SemiBold"/>
              <a:cs typeface="Playfair Display SemiBold"/>
              <a:sym typeface="Playfair Display SemiBold"/>
            </a:endParaRPr>
          </a:p>
          <a:p>
            <a:pPr indent="0" lvl="0" marL="0" rtl="0" algn="ctr">
              <a:lnSpc>
                <a:spcPct val="90000"/>
              </a:lnSpc>
              <a:spcBef>
                <a:spcPts val="0"/>
              </a:spcBef>
              <a:spcAft>
                <a:spcPts val="0"/>
              </a:spcAft>
              <a:buClr>
                <a:schemeClr val="dk1"/>
              </a:buClr>
              <a:buSzPts val="3960"/>
              <a:buFont typeface="Play"/>
              <a:buNone/>
            </a:pPr>
            <a:r>
              <a:rPr lang="fr-FR" sz="3540">
                <a:latin typeface="Playfair Display SemiBold"/>
                <a:ea typeface="Playfair Display SemiBold"/>
                <a:cs typeface="Playfair Display SemiBold"/>
                <a:sym typeface="Playfair Display SemiBold"/>
              </a:rPr>
              <a:t>de la </a:t>
            </a:r>
            <a:endParaRPr sz="3540">
              <a:latin typeface="Playfair Display SemiBold"/>
              <a:ea typeface="Playfair Display SemiBold"/>
              <a:cs typeface="Playfair Display SemiBold"/>
              <a:sym typeface="Playfair Display SemiBold"/>
            </a:endParaRPr>
          </a:p>
          <a:p>
            <a:pPr indent="0" lvl="0" marL="0" rtl="0" algn="ctr">
              <a:lnSpc>
                <a:spcPct val="90000"/>
              </a:lnSpc>
              <a:spcBef>
                <a:spcPts val="0"/>
              </a:spcBef>
              <a:spcAft>
                <a:spcPts val="0"/>
              </a:spcAft>
              <a:buClr>
                <a:schemeClr val="dk1"/>
              </a:buClr>
              <a:buSzPts val="3960"/>
              <a:buFont typeface="Play"/>
              <a:buNone/>
            </a:pPr>
            <a:r>
              <a:rPr lang="fr-FR" sz="3940">
                <a:latin typeface="Playfair Display SemiBold"/>
                <a:ea typeface="Playfair Display SemiBold"/>
                <a:cs typeface="Playfair Display SemiBold"/>
                <a:sym typeface="Playfair Display SemiBold"/>
              </a:rPr>
              <a:t>Brigade des Pompiers de Londres</a:t>
            </a:r>
            <a:br>
              <a:rPr lang="fr-FR" sz="3940"/>
            </a:br>
            <a:endParaRPr sz="3940"/>
          </a:p>
        </p:txBody>
      </p:sp>
      <p:sp>
        <p:nvSpPr>
          <p:cNvPr id="121" name="Google Shape;121;p1"/>
          <p:cNvSpPr txBox="1"/>
          <p:nvPr>
            <p:ph idx="1" type="body"/>
          </p:nvPr>
        </p:nvSpPr>
        <p:spPr>
          <a:xfrm>
            <a:off x="883250" y="2512950"/>
            <a:ext cx="5545200" cy="40575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rgbClr val="000000"/>
              </a:buClr>
              <a:buSzPts val="880"/>
              <a:buFont typeface="Arial"/>
              <a:buNone/>
            </a:pPr>
            <a:r>
              <a:t/>
            </a:r>
            <a:endParaRPr sz="2000">
              <a:latin typeface="Calibri"/>
              <a:ea typeface="Calibri"/>
              <a:cs typeface="Calibri"/>
              <a:sym typeface="Calibri"/>
            </a:endParaRPr>
          </a:p>
          <a:p>
            <a:pPr indent="0" lvl="0" marL="0" rtl="0" algn="l">
              <a:lnSpc>
                <a:spcPct val="90000"/>
              </a:lnSpc>
              <a:spcBef>
                <a:spcPts val="1000"/>
              </a:spcBef>
              <a:spcAft>
                <a:spcPts val="0"/>
              </a:spcAft>
              <a:buClr>
                <a:schemeClr val="dk1"/>
              </a:buClr>
              <a:buSzPts val="1600"/>
              <a:buNone/>
            </a:pPr>
            <a:r>
              <a:rPr b="1" lang="fr-FR" sz="2100" u="sng">
                <a:solidFill>
                  <a:schemeClr val="dk1"/>
                </a:solidFill>
                <a:latin typeface="Calibri"/>
                <a:ea typeface="Calibri"/>
                <a:cs typeface="Calibri"/>
                <a:sym typeface="Calibri"/>
              </a:rPr>
              <a:t>Présenté par :</a:t>
            </a:r>
            <a:endParaRPr b="1" sz="2100" u="sng">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600"/>
              <a:buNone/>
            </a:pPr>
            <a:r>
              <a:t/>
            </a:r>
            <a:endParaRPr b="1" sz="2100" u="sng">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600"/>
              <a:buNone/>
            </a:pPr>
            <a:r>
              <a:rPr i="1" lang="fr-FR" sz="2000">
                <a:solidFill>
                  <a:schemeClr val="dk1"/>
                </a:solidFill>
                <a:latin typeface="Calibri"/>
                <a:ea typeface="Calibri"/>
                <a:cs typeface="Calibri"/>
                <a:sym typeface="Calibri"/>
              </a:rPr>
              <a:t>-Davy Anest</a:t>
            </a:r>
            <a:endParaRPr i="1" sz="2000">
              <a:solidFill>
                <a:schemeClr val="dk1"/>
              </a:solidFill>
              <a:latin typeface="Calibri"/>
              <a:ea typeface="Calibri"/>
              <a:cs typeface="Calibri"/>
              <a:sym typeface="Calibri"/>
            </a:endParaRPr>
          </a:p>
          <a:p>
            <a:pPr indent="0" lvl="0" marL="0" rtl="0" algn="l">
              <a:lnSpc>
                <a:spcPct val="100000"/>
              </a:lnSpc>
              <a:spcBef>
                <a:spcPts val="1000"/>
              </a:spcBef>
              <a:spcAft>
                <a:spcPts val="0"/>
              </a:spcAft>
              <a:buClr>
                <a:schemeClr val="dk1"/>
              </a:buClr>
              <a:buSzPts val="1600"/>
              <a:buNone/>
            </a:pPr>
            <a:r>
              <a:rPr i="1" lang="fr-FR" sz="2000">
                <a:solidFill>
                  <a:schemeClr val="dk1"/>
                </a:solidFill>
                <a:latin typeface="Calibri"/>
                <a:ea typeface="Calibri"/>
                <a:cs typeface="Calibri"/>
                <a:sym typeface="Calibri"/>
              </a:rPr>
              <a:t>-Philippe Artigny</a:t>
            </a:r>
            <a:endParaRPr i="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600"/>
              <a:buNone/>
            </a:pPr>
            <a:r>
              <a:rPr i="1" lang="fr-FR" sz="2000">
                <a:solidFill>
                  <a:schemeClr val="dk1"/>
                </a:solidFill>
                <a:latin typeface="Calibri"/>
                <a:ea typeface="Calibri"/>
                <a:cs typeface="Calibri"/>
                <a:sym typeface="Calibri"/>
              </a:rPr>
              <a:t>-Amélie Bua</a:t>
            </a:r>
            <a:endParaRPr i="1"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1600"/>
              <a:buNone/>
            </a:pPr>
            <a:r>
              <a:rPr i="1" lang="fr-FR" sz="2000">
                <a:solidFill>
                  <a:schemeClr val="dk1"/>
                </a:solidFill>
                <a:latin typeface="Calibri"/>
                <a:ea typeface="Calibri"/>
                <a:cs typeface="Calibri"/>
                <a:sym typeface="Calibri"/>
              </a:rPr>
              <a:t>-Yves Magnac</a:t>
            </a:r>
            <a:endParaRPr i="1" sz="2400">
              <a:latin typeface="Calibri"/>
              <a:ea typeface="Calibri"/>
              <a:cs typeface="Calibri"/>
              <a:sym typeface="Calibri"/>
            </a:endParaRPr>
          </a:p>
        </p:txBody>
      </p:sp>
      <p:pic>
        <p:nvPicPr>
          <p:cNvPr id="122" name="Google Shape;122;p1"/>
          <p:cNvPicPr preferRelativeResize="0"/>
          <p:nvPr/>
        </p:nvPicPr>
        <p:blipFill rotWithShape="1">
          <a:blip r:embed="rId3">
            <a:alphaModFix/>
          </a:blip>
          <a:srcRect b="0" l="0" r="0" t="0"/>
          <a:stretch/>
        </p:blipFill>
        <p:spPr>
          <a:xfrm>
            <a:off x="127250" y="99000"/>
            <a:ext cx="2194550" cy="42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d7229383a2_4_0"/>
          <p:cNvSpPr txBox="1"/>
          <p:nvPr>
            <p:ph type="title"/>
          </p:nvPr>
        </p:nvSpPr>
        <p:spPr>
          <a:xfrm>
            <a:off x="550034" y="331325"/>
            <a:ext cx="8596800" cy="1320900"/>
          </a:xfrm>
          <a:prstGeom prst="rect">
            <a:avLst/>
          </a:prstGeom>
          <a:noFill/>
          <a:ln>
            <a:noFill/>
          </a:ln>
        </p:spPr>
        <p:txBody>
          <a:bodyPr anchorCtr="0" anchor="t" bIns="45700" lIns="91425" spcFirstLastPara="1" rIns="91425" wrap="square" tIns="45700">
            <a:normAutofit/>
          </a:bodyPr>
          <a:lstStyle/>
          <a:p>
            <a:pPr indent="0" lvl="0" marL="540000" rtl="0" algn="ctr">
              <a:lnSpc>
                <a:spcPct val="100000"/>
              </a:lnSpc>
              <a:spcBef>
                <a:spcPts val="0"/>
              </a:spcBef>
              <a:spcAft>
                <a:spcPts val="0"/>
              </a:spcAft>
              <a:buSzPts val="3600"/>
              <a:buNone/>
            </a:pPr>
            <a:r>
              <a:rPr b="1" lang="fr-FR" sz="2400"/>
              <a:t>HeatMap</a:t>
            </a:r>
            <a:endParaRPr/>
          </a:p>
        </p:txBody>
      </p:sp>
      <p:sp>
        <p:nvSpPr>
          <p:cNvPr id="173" name="Google Shape;173;g2d7229383a2_4_0"/>
          <p:cNvSpPr txBox="1"/>
          <p:nvPr>
            <p:ph idx="1" type="body"/>
          </p:nvPr>
        </p:nvSpPr>
        <p:spPr>
          <a:xfrm>
            <a:off x="281375" y="1197550"/>
            <a:ext cx="3258000" cy="4242000"/>
          </a:xfrm>
          <a:prstGeom prst="rect">
            <a:avLst/>
          </a:prstGeom>
          <a:noFill/>
          <a:ln>
            <a:noFill/>
          </a:ln>
        </p:spPr>
        <p:txBody>
          <a:bodyPr anchorCtr="0" anchor="t" bIns="45700" lIns="91425" spcFirstLastPara="1" rIns="91425" wrap="square" tIns="45700">
            <a:normAutofit lnSpcReduction="10000"/>
          </a:bodyPr>
          <a:lstStyle/>
          <a:p>
            <a:pPr indent="-311150" lvl="0" marL="457200" rtl="0" algn="l">
              <a:lnSpc>
                <a:spcPct val="100000"/>
              </a:lnSpc>
              <a:spcBef>
                <a:spcPts val="1000"/>
              </a:spcBef>
              <a:spcAft>
                <a:spcPts val="0"/>
              </a:spcAft>
              <a:buSzPts val="1300"/>
              <a:buChar char="●"/>
            </a:pPr>
            <a:r>
              <a:rPr lang="fr-FR" sz="1300"/>
              <a:t>Pour étudier les corrélations linéaires entre des variables quantitatives, il peut être utile d'utiliser la fonction heatmap pour visualiser une matrice de corrélation.</a:t>
            </a:r>
            <a:endParaRPr sz="1300"/>
          </a:p>
          <a:p>
            <a:pPr indent="0" lvl="0" marL="457200" rtl="0" algn="l">
              <a:lnSpc>
                <a:spcPct val="100000"/>
              </a:lnSpc>
              <a:spcBef>
                <a:spcPts val="1000"/>
              </a:spcBef>
              <a:spcAft>
                <a:spcPts val="0"/>
              </a:spcAft>
              <a:buNone/>
            </a:pPr>
            <a:r>
              <a:t/>
            </a:r>
            <a:endParaRPr sz="1300"/>
          </a:p>
          <a:p>
            <a:pPr indent="-311150" lvl="0" marL="457200" rtl="0" algn="l">
              <a:lnSpc>
                <a:spcPct val="100000"/>
              </a:lnSpc>
              <a:spcBef>
                <a:spcPts val="1000"/>
              </a:spcBef>
              <a:spcAft>
                <a:spcPts val="0"/>
              </a:spcAft>
              <a:buSzPts val="1300"/>
              <a:buChar char="●"/>
            </a:pPr>
            <a:r>
              <a:rPr lang="fr-FR" sz="1300"/>
              <a:t>A noter que beaucoup de nos variables sont de type catégorielles et temporelles et ne sont pas représentées dans la Heatmap. </a:t>
            </a:r>
            <a:endParaRPr sz="1300"/>
          </a:p>
          <a:p>
            <a:pPr indent="0" lvl="0" marL="457200" rtl="0" algn="l">
              <a:lnSpc>
                <a:spcPct val="100000"/>
              </a:lnSpc>
              <a:spcBef>
                <a:spcPts val="1000"/>
              </a:spcBef>
              <a:spcAft>
                <a:spcPts val="0"/>
              </a:spcAft>
              <a:buNone/>
            </a:pPr>
            <a:r>
              <a:t/>
            </a:r>
            <a:endParaRPr sz="1300"/>
          </a:p>
          <a:p>
            <a:pPr indent="-311150" lvl="0" marL="457200" rtl="0" algn="l">
              <a:lnSpc>
                <a:spcPct val="100000"/>
              </a:lnSpc>
              <a:spcBef>
                <a:spcPts val="1000"/>
              </a:spcBef>
              <a:spcAft>
                <a:spcPts val="0"/>
              </a:spcAft>
              <a:buSzPts val="1300"/>
              <a:buChar char="●"/>
            </a:pPr>
            <a:r>
              <a:rPr lang="fr-FR" sz="1300"/>
              <a:t>La heatmap n’est pas significative pour étudier la corrélation pour ce jeu de données car pas adapté pour ce type de variables.</a:t>
            </a:r>
            <a:endParaRPr sz="1300"/>
          </a:p>
          <a:p>
            <a:pPr indent="0" lvl="0" marL="0" rtl="0" algn="l">
              <a:lnSpc>
                <a:spcPct val="100000"/>
              </a:lnSpc>
              <a:spcBef>
                <a:spcPts val="1000"/>
              </a:spcBef>
              <a:spcAft>
                <a:spcPts val="0"/>
              </a:spcAft>
              <a:buSzPts val="1440"/>
              <a:buNone/>
            </a:pPr>
            <a:r>
              <a:t/>
            </a:r>
            <a:endParaRPr/>
          </a:p>
        </p:txBody>
      </p:sp>
      <p:pic>
        <p:nvPicPr>
          <p:cNvPr id="174" name="Google Shape;174;g2d7229383a2_4_0"/>
          <p:cNvPicPr preferRelativeResize="0"/>
          <p:nvPr/>
        </p:nvPicPr>
        <p:blipFill rotWithShape="1">
          <a:blip r:embed="rId3">
            <a:alphaModFix/>
          </a:blip>
          <a:srcRect b="0" l="0" r="0" t="0"/>
          <a:stretch/>
        </p:blipFill>
        <p:spPr>
          <a:xfrm>
            <a:off x="3474962" y="1197550"/>
            <a:ext cx="6700925" cy="476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d79611788f_0_3"/>
          <p:cNvSpPr txBox="1"/>
          <p:nvPr>
            <p:ph type="title"/>
          </p:nvPr>
        </p:nvSpPr>
        <p:spPr>
          <a:xfrm>
            <a:off x="606284" y="387875"/>
            <a:ext cx="8596800" cy="1320900"/>
          </a:xfrm>
          <a:prstGeom prst="rect">
            <a:avLst/>
          </a:prstGeom>
          <a:noFill/>
          <a:ln>
            <a:noFill/>
          </a:ln>
        </p:spPr>
        <p:txBody>
          <a:bodyPr anchorCtr="0" anchor="t" bIns="45700" lIns="91425" spcFirstLastPara="1" rIns="91425" wrap="square" tIns="45700">
            <a:normAutofit/>
          </a:bodyPr>
          <a:lstStyle/>
          <a:p>
            <a:pPr indent="0" lvl="0" marL="540000" rtl="0" algn="ctr">
              <a:lnSpc>
                <a:spcPct val="100000"/>
              </a:lnSpc>
              <a:spcBef>
                <a:spcPts val="0"/>
              </a:spcBef>
              <a:spcAft>
                <a:spcPts val="0"/>
              </a:spcAft>
              <a:buSzPts val="3600"/>
              <a:buNone/>
            </a:pPr>
            <a:r>
              <a:rPr b="1" lang="fr-FR" sz="2400"/>
              <a:t>HeatMap à partir de smf.ols</a:t>
            </a:r>
            <a:endParaRPr>
              <a:highlight>
                <a:srgbClr val="FFFF00"/>
              </a:highlight>
            </a:endParaRPr>
          </a:p>
        </p:txBody>
      </p:sp>
      <p:sp>
        <p:nvSpPr>
          <p:cNvPr id="180" name="Google Shape;180;g2d79611788f_0_3"/>
          <p:cNvSpPr txBox="1"/>
          <p:nvPr>
            <p:ph idx="1" type="body"/>
          </p:nvPr>
        </p:nvSpPr>
        <p:spPr>
          <a:xfrm>
            <a:off x="281375" y="1197550"/>
            <a:ext cx="9246600" cy="2442000"/>
          </a:xfrm>
          <a:prstGeom prst="rect">
            <a:avLst/>
          </a:prstGeom>
          <a:noFill/>
          <a:ln>
            <a:noFill/>
          </a:ln>
        </p:spPr>
        <p:txBody>
          <a:bodyPr anchorCtr="0" anchor="t" bIns="45700" lIns="91425" spcFirstLastPara="1" rIns="91425" wrap="square" tIns="45700">
            <a:normAutofit fontScale="92500" lnSpcReduction="20000"/>
          </a:bodyPr>
          <a:lstStyle/>
          <a:p>
            <a:pPr indent="-311866" lvl="0" marL="457200" rtl="0" algn="l">
              <a:lnSpc>
                <a:spcPct val="100000"/>
              </a:lnSpc>
              <a:spcBef>
                <a:spcPts val="1000"/>
              </a:spcBef>
              <a:spcAft>
                <a:spcPts val="0"/>
              </a:spcAft>
              <a:buSzPct val="100000"/>
              <a:buChar char="●"/>
            </a:pPr>
            <a:r>
              <a:rPr lang="fr-FR" sz="1417"/>
              <a:t>Faute d’une heatmap classique significative, et comme nous voulions une heatmap sur les données catégorielles, nous avons utilisé le Summary de smf.ols sur PumpSecondsOnSite_min, récupéré les pvalues de chaque catégorie de chaque variable, et créé la heatmap. </a:t>
            </a:r>
            <a:endParaRPr sz="1417"/>
          </a:p>
          <a:p>
            <a:pPr indent="0" lvl="0" marL="0" rtl="0" algn="l">
              <a:lnSpc>
                <a:spcPct val="100000"/>
              </a:lnSpc>
              <a:spcBef>
                <a:spcPts val="1000"/>
              </a:spcBef>
              <a:spcAft>
                <a:spcPts val="0"/>
              </a:spcAft>
              <a:buNone/>
            </a:pPr>
            <a:r>
              <a:t/>
            </a:r>
            <a:endParaRPr sz="1417"/>
          </a:p>
          <a:p>
            <a:pPr indent="-311866" lvl="0" marL="457200" rtl="0" algn="l">
              <a:lnSpc>
                <a:spcPct val="100000"/>
              </a:lnSpc>
              <a:spcBef>
                <a:spcPts val="1000"/>
              </a:spcBef>
              <a:spcAft>
                <a:spcPts val="0"/>
              </a:spcAft>
              <a:buSzPct val="100000"/>
              <a:buChar char="●"/>
            </a:pPr>
            <a:r>
              <a:rPr lang="fr-FR" sz="1417"/>
              <a:t>Nous constatons bien des corrélations entre certaines valeurs des variables catégorielles et notre cible.</a:t>
            </a:r>
            <a:endParaRPr sz="1417"/>
          </a:p>
          <a:p>
            <a:pPr indent="0" lvl="0" marL="457200" rtl="0" algn="l">
              <a:lnSpc>
                <a:spcPct val="100000"/>
              </a:lnSpc>
              <a:spcBef>
                <a:spcPts val="1000"/>
              </a:spcBef>
              <a:spcAft>
                <a:spcPts val="0"/>
              </a:spcAft>
              <a:buNone/>
            </a:pPr>
            <a:r>
              <a:t/>
            </a:r>
            <a:endParaRPr sz="1417"/>
          </a:p>
          <a:p>
            <a:pPr indent="-311866" lvl="0" marL="457200" rtl="0" algn="l">
              <a:lnSpc>
                <a:spcPct val="100000"/>
              </a:lnSpc>
              <a:spcBef>
                <a:spcPts val="1000"/>
              </a:spcBef>
              <a:spcAft>
                <a:spcPts val="0"/>
              </a:spcAft>
              <a:buSzPct val="100000"/>
              <a:buChar char="●"/>
            </a:pPr>
            <a:r>
              <a:rPr lang="fr-FR" sz="1417"/>
              <a:t>Le graphique est clair. Le taux de correspondance étant assez faible, la question de ne conserver que certaines valeurs sera à étudier pour </a:t>
            </a:r>
            <a:r>
              <a:rPr lang="fr-FR" sz="1417"/>
              <a:t>entraîner</a:t>
            </a:r>
            <a:r>
              <a:rPr lang="fr-FR" sz="1417"/>
              <a:t> le modèle. Les catégories non corrélées à la cible pourraient devenir des “OTHER” par exemple.</a:t>
            </a:r>
            <a:endParaRPr sz="1417"/>
          </a:p>
          <a:p>
            <a:pPr indent="0" lvl="0" marL="0" rtl="0" algn="l">
              <a:lnSpc>
                <a:spcPct val="100000"/>
              </a:lnSpc>
              <a:spcBef>
                <a:spcPts val="1000"/>
              </a:spcBef>
              <a:spcAft>
                <a:spcPts val="0"/>
              </a:spcAft>
              <a:buSzPct val="79999"/>
              <a:buNone/>
            </a:pPr>
            <a:r>
              <a:t/>
            </a:r>
            <a:endParaRPr/>
          </a:p>
        </p:txBody>
      </p:sp>
      <p:pic>
        <p:nvPicPr>
          <p:cNvPr id="181" name="Google Shape;181;g2d79611788f_0_3"/>
          <p:cNvPicPr preferRelativeResize="0"/>
          <p:nvPr/>
        </p:nvPicPr>
        <p:blipFill>
          <a:blip r:embed="rId3">
            <a:alphaModFix/>
          </a:blip>
          <a:stretch>
            <a:fillRect/>
          </a:stretch>
        </p:blipFill>
        <p:spPr>
          <a:xfrm>
            <a:off x="144338" y="3973325"/>
            <a:ext cx="11903324" cy="176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d7229383a2_4_11"/>
          <p:cNvSpPr txBox="1"/>
          <p:nvPr>
            <p:ph type="title"/>
          </p:nvPr>
        </p:nvSpPr>
        <p:spPr>
          <a:xfrm>
            <a:off x="545034" y="196475"/>
            <a:ext cx="8596800" cy="1320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600"/>
              <a:buNone/>
            </a:pPr>
            <a:r>
              <a:rPr b="1" lang="fr-FR" sz="2400"/>
              <a:t>Boxplots du Temps de préparation </a:t>
            </a:r>
            <a:endParaRPr b="1" sz="2400"/>
          </a:p>
          <a:p>
            <a:pPr indent="0" lvl="0" marL="0" rtl="0" algn="ctr">
              <a:lnSpc>
                <a:spcPct val="100000"/>
              </a:lnSpc>
              <a:spcBef>
                <a:spcPts val="0"/>
              </a:spcBef>
              <a:spcAft>
                <a:spcPts val="0"/>
              </a:spcAft>
              <a:buSzPts val="3600"/>
              <a:buNone/>
            </a:pPr>
            <a:r>
              <a:rPr b="1" lang="fr-FR" sz="2400"/>
              <a:t>minimum pour chaque arrondissement</a:t>
            </a:r>
            <a:r>
              <a:rPr lang="fr-FR" sz="3100"/>
              <a:t> </a:t>
            </a:r>
            <a:endParaRPr sz="3200"/>
          </a:p>
        </p:txBody>
      </p:sp>
      <p:sp>
        <p:nvSpPr>
          <p:cNvPr id="187" name="Google Shape;187;g2d7229383a2_4_11"/>
          <p:cNvSpPr txBox="1"/>
          <p:nvPr>
            <p:ph idx="1" type="body"/>
          </p:nvPr>
        </p:nvSpPr>
        <p:spPr>
          <a:xfrm>
            <a:off x="709025" y="5509150"/>
            <a:ext cx="9123000" cy="1026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000"/>
              </a:spcBef>
              <a:spcAft>
                <a:spcPts val="0"/>
              </a:spcAft>
              <a:buSzPts val="1440"/>
              <a:buNone/>
            </a:pPr>
            <a:r>
              <a:rPr lang="fr-FR" sz="1600"/>
              <a:t>Le temps de préparation semble similaire à toutes les casernes (Médiane, quartiles identiques). On note beaucoup de valeurs extrêmes indiquant des temps d’intervention assez longs. </a:t>
            </a:r>
            <a:br>
              <a:rPr lang="fr-FR" sz="1600"/>
            </a:br>
            <a:r>
              <a:rPr lang="fr-FR" sz="1600"/>
              <a:t>La médiane des minimums se situe autour des 60 secondes.</a:t>
            </a:r>
            <a:endParaRPr sz="1600"/>
          </a:p>
        </p:txBody>
      </p:sp>
      <p:pic>
        <p:nvPicPr>
          <p:cNvPr id="188" name="Google Shape;188;g2d7229383a2_4_11"/>
          <p:cNvPicPr preferRelativeResize="0"/>
          <p:nvPr/>
        </p:nvPicPr>
        <p:blipFill rotWithShape="1">
          <a:blip r:embed="rId3">
            <a:alphaModFix/>
          </a:blip>
          <a:srcRect b="0" l="0" r="0" t="0"/>
          <a:stretch/>
        </p:blipFill>
        <p:spPr>
          <a:xfrm>
            <a:off x="1052413" y="1276475"/>
            <a:ext cx="8425675" cy="3865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d7229383a2_4_25"/>
          <p:cNvSpPr txBox="1"/>
          <p:nvPr>
            <p:ph type="title"/>
          </p:nvPr>
        </p:nvSpPr>
        <p:spPr>
          <a:xfrm>
            <a:off x="569034" y="254375"/>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1" lang="fr-FR" sz="2400"/>
              <a:t>Boxplots du Temps de préparation</a:t>
            </a:r>
            <a:endParaRPr b="1" sz="2400"/>
          </a:p>
          <a:p>
            <a:pPr indent="0" lvl="0" marL="0" marR="0" rtl="0" algn="ctr">
              <a:lnSpc>
                <a:spcPct val="100000"/>
              </a:lnSpc>
              <a:spcBef>
                <a:spcPts val="0"/>
              </a:spcBef>
              <a:spcAft>
                <a:spcPts val="0"/>
              </a:spcAft>
              <a:buClr>
                <a:srgbClr val="000000"/>
              </a:buClr>
              <a:buSzPts val="3600"/>
              <a:buFont typeface="Arial"/>
              <a:buNone/>
            </a:pPr>
            <a:r>
              <a:rPr b="1" lang="fr-FR" sz="2400"/>
              <a:t> minimum par type d’incidents </a:t>
            </a:r>
            <a:endParaRPr/>
          </a:p>
        </p:txBody>
      </p:sp>
      <p:sp>
        <p:nvSpPr>
          <p:cNvPr id="194" name="Google Shape;194;g2d7229383a2_4_25"/>
          <p:cNvSpPr txBox="1"/>
          <p:nvPr>
            <p:ph idx="1" type="body"/>
          </p:nvPr>
        </p:nvSpPr>
        <p:spPr>
          <a:xfrm>
            <a:off x="569034" y="1799564"/>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p:txBody>
      </p:sp>
      <p:pic>
        <p:nvPicPr>
          <p:cNvPr id="195" name="Google Shape;195;g2d7229383a2_4_25"/>
          <p:cNvPicPr preferRelativeResize="0"/>
          <p:nvPr/>
        </p:nvPicPr>
        <p:blipFill rotWithShape="1">
          <a:blip r:embed="rId3">
            <a:alphaModFix/>
          </a:blip>
          <a:srcRect b="0" l="0" r="0" t="0"/>
          <a:stretch/>
        </p:blipFill>
        <p:spPr>
          <a:xfrm>
            <a:off x="569025" y="1138275"/>
            <a:ext cx="8646725" cy="4542101"/>
          </a:xfrm>
          <a:prstGeom prst="rect">
            <a:avLst/>
          </a:prstGeom>
          <a:noFill/>
          <a:ln>
            <a:noFill/>
          </a:ln>
        </p:spPr>
      </p:pic>
      <p:sp>
        <p:nvSpPr>
          <p:cNvPr id="196" name="Google Shape;196;g2d7229383a2_4_25"/>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fr-FR" sz="1600">
                <a:solidFill>
                  <a:srgbClr val="3F3F3F"/>
                </a:solidFill>
                <a:latin typeface="Trebuchet MS"/>
                <a:ea typeface="Trebuchet MS"/>
                <a:cs typeface="Trebuchet MS"/>
                <a:sym typeface="Trebuchet MS"/>
              </a:rPr>
              <a:t>Temps de préparation min semble relativement constant  par type d’incidents.</a:t>
            </a:r>
            <a:endParaRPr b="0" i="0" sz="17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d7229383a2_4_19"/>
          <p:cNvSpPr txBox="1"/>
          <p:nvPr>
            <p:ph type="title"/>
          </p:nvPr>
        </p:nvSpPr>
        <p:spPr>
          <a:xfrm>
            <a:off x="535934" y="331850"/>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SzPts val="3600"/>
              <a:buNone/>
            </a:pPr>
            <a:r>
              <a:rPr b="1" lang="fr-FR" sz="2400"/>
              <a:t>Boxplots du Temps de trajet </a:t>
            </a:r>
            <a:endParaRPr b="1" sz="2400"/>
          </a:p>
          <a:p>
            <a:pPr indent="0" lvl="0" marL="0" marR="0" rtl="0" algn="ctr">
              <a:lnSpc>
                <a:spcPct val="100000"/>
              </a:lnSpc>
              <a:spcBef>
                <a:spcPts val="0"/>
              </a:spcBef>
              <a:spcAft>
                <a:spcPts val="0"/>
              </a:spcAft>
              <a:buClr>
                <a:srgbClr val="000000"/>
              </a:buClr>
              <a:buSzPts val="3600"/>
              <a:buFont typeface="Arial"/>
              <a:buNone/>
            </a:pPr>
            <a:r>
              <a:rPr b="1" lang="fr-FR" sz="2400"/>
              <a:t>minimum pour chaque arrondissement </a:t>
            </a:r>
            <a:endParaRPr b="1" sz="2400"/>
          </a:p>
        </p:txBody>
      </p:sp>
      <p:sp>
        <p:nvSpPr>
          <p:cNvPr id="202" name="Google Shape;202;g2d7229383a2_4_19"/>
          <p:cNvSpPr txBox="1"/>
          <p:nvPr>
            <p:ph idx="1" type="body"/>
          </p:nvPr>
        </p:nvSpPr>
        <p:spPr>
          <a:xfrm>
            <a:off x="597100" y="5870375"/>
            <a:ext cx="8977500" cy="648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000"/>
              </a:spcBef>
              <a:spcAft>
                <a:spcPts val="0"/>
              </a:spcAft>
              <a:buClr>
                <a:schemeClr val="dk1"/>
              </a:buClr>
              <a:buSzPts val="1100"/>
              <a:buFont typeface="Arial"/>
              <a:buNone/>
            </a:pPr>
            <a:r>
              <a:rPr lang="fr-FR" sz="1600"/>
              <a:t>Le temps de trajet minimum varie un peu plus en fonction de l’arrondissement.</a:t>
            </a:r>
            <a:endParaRPr sz="1500"/>
          </a:p>
        </p:txBody>
      </p:sp>
      <p:pic>
        <p:nvPicPr>
          <p:cNvPr id="203" name="Google Shape;203;g2d7229383a2_4_19"/>
          <p:cNvPicPr preferRelativeResize="0"/>
          <p:nvPr/>
        </p:nvPicPr>
        <p:blipFill rotWithShape="1">
          <a:blip r:embed="rId3">
            <a:alphaModFix/>
          </a:blip>
          <a:srcRect b="0" l="0" r="0" t="0"/>
          <a:stretch/>
        </p:blipFill>
        <p:spPr>
          <a:xfrm>
            <a:off x="677325" y="1356500"/>
            <a:ext cx="8798199" cy="421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d723c0c73d_0_6"/>
          <p:cNvSpPr txBox="1"/>
          <p:nvPr>
            <p:ph type="title"/>
          </p:nvPr>
        </p:nvSpPr>
        <p:spPr>
          <a:xfrm>
            <a:off x="569134" y="244750"/>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1" lang="fr-FR" sz="2400"/>
              <a:t>Boxplots du Temps de trajet</a:t>
            </a:r>
            <a:endParaRPr b="1" sz="2400"/>
          </a:p>
          <a:p>
            <a:pPr indent="0" lvl="0" marL="0" marR="0" rtl="0" algn="ctr">
              <a:lnSpc>
                <a:spcPct val="100000"/>
              </a:lnSpc>
              <a:spcBef>
                <a:spcPts val="0"/>
              </a:spcBef>
              <a:spcAft>
                <a:spcPts val="0"/>
              </a:spcAft>
              <a:buClr>
                <a:srgbClr val="000000"/>
              </a:buClr>
              <a:buSzPts val="3600"/>
              <a:buFont typeface="Arial"/>
              <a:buNone/>
            </a:pPr>
            <a:r>
              <a:rPr b="1" lang="fr-FR" sz="2400"/>
              <a:t> minimum par catégorie d’incidents</a:t>
            </a:r>
            <a:r>
              <a:rPr lang="fr-FR" sz="3100"/>
              <a:t> </a:t>
            </a:r>
            <a:endParaRPr/>
          </a:p>
        </p:txBody>
      </p:sp>
      <p:sp>
        <p:nvSpPr>
          <p:cNvPr id="209" name="Google Shape;209;g2d723c0c73d_0_6"/>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1000"/>
              </a:spcBef>
              <a:spcAft>
                <a:spcPts val="0"/>
              </a:spcAft>
              <a:buClr>
                <a:schemeClr val="dk1"/>
              </a:buClr>
              <a:buSzPts val="1100"/>
              <a:buFont typeface="Arial"/>
              <a:buNone/>
            </a:pPr>
            <a:r>
              <a:rPr lang="fr-FR" sz="1600">
                <a:solidFill>
                  <a:srgbClr val="3F3F3F"/>
                </a:solidFill>
                <a:latin typeface="Trebuchet MS"/>
                <a:ea typeface="Trebuchet MS"/>
                <a:cs typeface="Trebuchet MS"/>
                <a:sym typeface="Trebuchet MS"/>
              </a:rPr>
              <a:t>Le type d’incident semble influencer peu sur le temps de trajet minimum avec un nombre </a:t>
            </a:r>
            <a:r>
              <a:rPr lang="fr-FR" sz="1600">
                <a:solidFill>
                  <a:srgbClr val="3F3F3F"/>
                </a:solidFill>
                <a:latin typeface="Trebuchet MS"/>
                <a:ea typeface="Trebuchet MS"/>
                <a:cs typeface="Trebuchet MS"/>
                <a:sym typeface="Trebuchet MS"/>
              </a:rPr>
              <a:t>important</a:t>
            </a:r>
            <a:r>
              <a:rPr lang="fr-FR" sz="1600">
                <a:solidFill>
                  <a:srgbClr val="3F3F3F"/>
                </a:solidFill>
                <a:latin typeface="Trebuchet MS"/>
                <a:ea typeface="Trebuchet MS"/>
                <a:cs typeface="Trebuchet MS"/>
                <a:sym typeface="Trebuchet MS"/>
              </a:rPr>
              <a:t> de valeurs </a:t>
            </a:r>
            <a:r>
              <a:rPr lang="fr-FR" sz="1600">
                <a:solidFill>
                  <a:srgbClr val="3F3F3F"/>
                </a:solidFill>
                <a:latin typeface="Trebuchet MS"/>
                <a:ea typeface="Trebuchet MS"/>
                <a:cs typeface="Trebuchet MS"/>
                <a:sym typeface="Trebuchet MS"/>
              </a:rPr>
              <a:t>extrêmes</a:t>
            </a:r>
            <a:r>
              <a:rPr lang="fr-FR" sz="1600">
                <a:solidFill>
                  <a:srgbClr val="3F3F3F"/>
                </a:solidFill>
                <a:latin typeface="Trebuchet MS"/>
                <a:ea typeface="Trebuchet MS"/>
                <a:cs typeface="Trebuchet MS"/>
                <a:sym typeface="Trebuchet MS"/>
              </a:rPr>
              <a:t> en fonction du type d’incident.</a:t>
            </a:r>
            <a:endParaRPr b="0" i="0" sz="1700" u="none" cap="none" strike="noStrike">
              <a:solidFill>
                <a:srgbClr val="3F3F3F"/>
              </a:solidFill>
              <a:latin typeface="Trebuchet MS"/>
              <a:ea typeface="Trebuchet MS"/>
              <a:cs typeface="Trebuchet MS"/>
              <a:sym typeface="Trebuchet MS"/>
            </a:endParaRPr>
          </a:p>
        </p:txBody>
      </p:sp>
      <p:pic>
        <p:nvPicPr>
          <p:cNvPr id="210" name="Google Shape;210;g2d723c0c73d_0_6"/>
          <p:cNvPicPr preferRelativeResize="0"/>
          <p:nvPr/>
        </p:nvPicPr>
        <p:blipFill rotWithShape="1">
          <a:blip r:embed="rId3">
            <a:alphaModFix/>
          </a:blip>
          <a:srcRect b="0" l="0" r="0" t="0"/>
          <a:stretch/>
        </p:blipFill>
        <p:spPr>
          <a:xfrm>
            <a:off x="1128625" y="1338050"/>
            <a:ext cx="6954651" cy="4342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d723c0c73d_0_14"/>
          <p:cNvSpPr txBox="1"/>
          <p:nvPr>
            <p:ph type="title"/>
          </p:nvPr>
        </p:nvSpPr>
        <p:spPr>
          <a:xfrm>
            <a:off x="600471" y="254375"/>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1" lang="fr-FR" sz="2400"/>
              <a:t>Boxplots du Temps d’intervention</a:t>
            </a:r>
            <a:endParaRPr b="1" sz="2400"/>
          </a:p>
          <a:p>
            <a:pPr indent="0" lvl="0" marL="0" marR="0" rtl="0" algn="ctr">
              <a:lnSpc>
                <a:spcPct val="100000"/>
              </a:lnSpc>
              <a:spcBef>
                <a:spcPts val="0"/>
              </a:spcBef>
              <a:spcAft>
                <a:spcPts val="0"/>
              </a:spcAft>
              <a:buClr>
                <a:srgbClr val="000000"/>
              </a:buClr>
              <a:buSzPts val="3600"/>
              <a:buFont typeface="Arial"/>
              <a:buNone/>
            </a:pPr>
            <a:r>
              <a:rPr b="1" lang="fr-FR" sz="2400"/>
              <a:t>minimum par </a:t>
            </a:r>
            <a:r>
              <a:rPr b="1" lang="fr-FR" sz="2400"/>
              <a:t>catégorie</a:t>
            </a:r>
            <a:r>
              <a:rPr b="1" lang="fr-FR" sz="2400"/>
              <a:t> d’incidents </a:t>
            </a:r>
            <a:endParaRPr b="1" sz="2400"/>
          </a:p>
        </p:txBody>
      </p:sp>
      <p:sp>
        <p:nvSpPr>
          <p:cNvPr id="216" name="Google Shape;216;g2d723c0c73d_0_14"/>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fr-FR" sz="1600">
                <a:solidFill>
                  <a:srgbClr val="3F3F3F"/>
                </a:solidFill>
                <a:latin typeface="Trebuchet MS"/>
                <a:ea typeface="Trebuchet MS"/>
                <a:cs typeface="Trebuchet MS"/>
                <a:sym typeface="Trebuchet MS"/>
              </a:rPr>
              <a:t>Les feux de type cheminées, special service et call late sont des facteurs plus significatifs pour les temps d’intervention sur site.</a:t>
            </a:r>
            <a:endParaRPr b="0" i="0" sz="1700" u="none" cap="none" strike="noStrike">
              <a:solidFill>
                <a:srgbClr val="3F3F3F"/>
              </a:solidFill>
              <a:latin typeface="Trebuchet MS"/>
              <a:ea typeface="Trebuchet MS"/>
              <a:cs typeface="Trebuchet MS"/>
              <a:sym typeface="Trebuchet MS"/>
            </a:endParaRPr>
          </a:p>
        </p:txBody>
      </p:sp>
      <p:pic>
        <p:nvPicPr>
          <p:cNvPr id="217" name="Google Shape;217;g2d723c0c73d_0_14"/>
          <p:cNvPicPr preferRelativeResize="0"/>
          <p:nvPr/>
        </p:nvPicPr>
        <p:blipFill rotWithShape="1">
          <a:blip r:embed="rId3">
            <a:alphaModFix/>
          </a:blip>
          <a:srcRect b="0" l="0" r="0" t="0"/>
          <a:stretch/>
        </p:blipFill>
        <p:spPr>
          <a:xfrm>
            <a:off x="1254125" y="1355425"/>
            <a:ext cx="7289475" cy="452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d723c0c73d_0_21"/>
          <p:cNvSpPr txBox="1"/>
          <p:nvPr>
            <p:ph type="title"/>
          </p:nvPr>
        </p:nvSpPr>
        <p:spPr>
          <a:xfrm>
            <a:off x="582834" y="254350"/>
            <a:ext cx="8596800" cy="1320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fr-FR" sz="2400"/>
              <a:t>Courbe des types de temps </a:t>
            </a:r>
            <a:br>
              <a:rPr b="1" lang="fr-FR" sz="2400"/>
            </a:br>
            <a:r>
              <a:rPr b="1" lang="fr-FR" sz="2400"/>
              <a:t>par créneau horaire</a:t>
            </a:r>
            <a:endParaRPr/>
          </a:p>
        </p:txBody>
      </p:sp>
      <p:sp>
        <p:nvSpPr>
          <p:cNvPr id="223" name="Google Shape;223;g2d723c0c73d_0_21"/>
          <p:cNvSpPr txBox="1"/>
          <p:nvPr/>
        </p:nvSpPr>
        <p:spPr>
          <a:xfrm>
            <a:off x="692725" y="5843650"/>
            <a:ext cx="90027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On note que pour les temps moyens : Le temps de préparation (turnoutTime) semble plus long la nuit. Le temps de trajet semble inversé, plus long la journée(TravelTime).</a:t>
            </a:r>
            <a:r>
              <a:rPr b="0" i="0" lang="fr-FR" sz="1700" u="none" cap="none" strike="noStrike">
                <a:solidFill>
                  <a:srgbClr val="3F3F3F"/>
                </a:solidFill>
                <a:latin typeface="Trebuchet MS"/>
                <a:ea typeface="Trebuchet MS"/>
                <a:cs typeface="Trebuchet MS"/>
                <a:sym typeface="Trebuchet MS"/>
              </a:rPr>
              <a:t> </a:t>
            </a:r>
            <a:endParaRPr b="0" i="0" sz="1700" u="none" cap="none" strike="noStrike">
              <a:solidFill>
                <a:srgbClr val="3F3F3F"/>
              </a:solidFill>
              <a:latin typeface="Trebuchet MS"/>
              <a:ea typeface="Trebuchet MS"/>
              <a:cs typeface="Trebuchet MS"/>
              <a:sym typeface="Trebuchet MS"/>
            </a:endParaRPr>
          </a:p>
        </p:txBody>
      </p:sp>
      <p:pic>
        <p:nvPicPr>
          <p:cNvPr id="224" name="Google Shape;224;g2d723c0c73d_0_21"/>
          <p:cNvPicPr preferRelativeResize="0"/>
          <p:nvPr/>
        </p:nvPicPr>
        <p:blipFill rotWithShape="1">
          <a:blip r:embed="rId3">
            <a:alphaModFix/>
          </a:blip>
          <a:srcRect b="0" l="0" r="0" t="0"/>
          <a:stretch/>
        </p:blipFill>
        <p:spPr>
          <a:xfrm>
            <a:off x="1108900" y="1466175"/>
            <a:ext cx="7872951" cy="4309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d7229383a2_4_51"/>
          <p:cNvSpPr txBox="1"/>
          <p:nvPr>
            <p:ph type="title"/>
          </p:nvPr>
        </p:nvSpPr>
        <p:spPr>
          <a:xfrm>
            <a:off x="569134" y="241575"/>
            <a:ext cx="8596800" cy="1320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fr-FR" sz="2400"/>
              <a:t>Courbe des Temps </a:t>
            </a:r>
            <a:endParaRPr b="1" sz="2400"/>
          </a:p>
          <a:p>
            <a:pPr indent="0" lvl="0" marL="0" rtl="0" algn="ctr">
              <a:lnSpc>
                <a:spcPct val="100000"/>
              </a:lnSpc>
              <a:spcBef>
                <a:spcPts val="0"/>
              </a:spcBef>
              <a:spcAft>
                <a:spcPts val="0"/>
              </a:spcAft>
              <a:buClr>
                <a:schemeClr val="dk1"/>
              </a:buClr>
              <a:buSzPts val="1100"/>
              <a:buFont typeface="Arial"/>
              <a:buNone/>
            </a:pPr>
            <a:r>
              <a:rPr b="1" lang="fr-FR" sz="2400"/>
              <a:t> par caserne</a:t>
            </a:r>
            <a:endParaRPr/>
          </a:p>
        </p:txBody>
      </p:sp>
      <p:pic>
        <p:nvPicPr>
          <p:cNvPr id="230" name="Google Shape;230;g2d7229383a2_4_51"/>
          <p:cNvPicPr preferRelativeResize="0"/>
          <p:nvPr/>
        </p:nvPicPr>
        <p:blipFill rotWithShape="1">
          <a:blip r:embed="rId3">
            <a:alphaModFix/>
          </a:blip>
          <a:srcRect b="0" l="0" r="0" t="0"/>
          <a:stretch/>
        </p:blipFill>
        <p:spPr>
          <a:xfrm>
            <a:off x="786400" y="1532250"/>
            <a:ext cx="8473201" cy="4236601"/>
          </a:xfrm>
          <a:prstGeom prst="rect">
            <a:avLst/>
          </a:prstGeom>
          <a:noFill/>
          <a:ln>
            <a:noFill/>
          </a:ln>
        </p:spPr>
      </p:pic>
      <p:sp>
        <p:nvSpPr>
          <p:cNvPr id="231" name="Google Shape;231;g2d7229383a2_4_51"/>
          <p:cNvSpPr txBox="1"/>
          <p:nvPr/>
        </p:nvSpPr>
        <p:spPr>
          <a:xfrm>
            <a:off x="6309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La localisation des casernes influent sur le temps de trajets. </a:t>
            </a:r>
            <a:endParaRPr b="0" i="0" sz="16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d7229383a2_4_71"/>
          <p:cNvSpPr txBox="1"/>
          <p:nvPr>
            <p:ph type="title"/>
          </p:nvPr>
        </p:nvSpPr>
        <p:spPr>
          <a:xfrm>
            <a:off x="503659" y="0"/>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100"/>
              <a:buFont typeface="Arial"/>
              <a:buNone/>
            </a:pPr>
            <a:r>
              <a:rPr b="1" lang="fr-FR" sz="2400"/>
              <a:t>Courbe du Temps de préparation</a:t>
            </a:r>
            <a:endParaRPr b="1" sz="2400"/>
          </a:p>
          <a:p>
            <a:pPr indent="0" lvl="0" marL="0" marR="0" rtl="0" algn="ctr">
              <a:lnSpc>
                <a:spcPct val="100000"/>
              </a:lnSpc>
              <a:spcBef>
                <a:spcPts val="0"/>
              </a:spcBef>
              <a:spcAft>
                <a:spcPts val="0"/>
              </a:spcAft>
              <a:buClr>
                <a:srgbClr val="000000"/>
              </a:buClr>
              <a:buSzPts val="3100"/>
              <a:buFont typeface="Arial"/>
              <a:buNone/>
            </a:pPr>
            <a:r>
              <a:rPr b="1" lang="fr-FR" sz="2400"/>
              <a:t> par type de propriété détaillé</a:t>
            </a:r>
            <a:endParaRPr/>
          </a:p>
        </p:txBody>
      </p:sp>
      <p:pic>
        <p:nvPicPr>
          <p:cNvPr id="237" name="Google Shape;237;g2d7229383a2_4_71"/>
          <p:cNvPicPr preferRelativeResize="0"/>
          <p:nvPr/>
        </p:nvPicPr>
        <p:blipFill rotWithShape="1">
          <a:blip r:embed="rId3">
            <a:alphaModFix/>
          </a:blip>
          <a:srcRect b="0" l="0" r="0" t="0"/>
          <a:stretch/>
        </p:blipFill>
        <p:spPr>
          <a:xfrm>
            <a:off x="167575" y="1753525"/>
            <a:ext cx="9974799" cy="2821800"/>
          </a:xfrm>
          <a:prstGeom prst="rect">
            <a:avLst/>
          </a:prstGeom>
          <a:noFill/>
          <a:ln>
            <a:noFill/>
          </a:ln>
        </p:spPr>
      </p:pic>
      <p:sp>
        <p:nvSpPr>
          <p:cNvPr id="238" name="Google Shape;238;g2d7229383a2_4_71"/>
          <p:cNvSpPr txBox="1"/>
          <p:nvPr/>
        </p:nvSpPr>
        <p:spPr>
          <a:xfrm>
            <a:off x="627250" y="547600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fr-FR" sz="1600">
                <a:solidFill>
                  <a:srgbClr val="3F3F3F"/>
                </a:solidFill>
                <a:latin typeface="Trebuchet MS"/>
                <a:ea typeface="Trebuchet MS"/>
                <a:cs typeface="Trebuchet MS"/>
                <a:sym typeface="Trebuchet MS"/>
              </a:rPr>
              <a:t>Cette vue globale pour tous les incidents, peu lisible mais volontaire, permet de montrer que les temps d’interventions sur site est un des facteurs les plus fluctuants en fonction des propriétés.  </a:t>
            </a:r>
            <a:endParaRPr b="0" i="0" sz="17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Plan</a:t>
            </a:r>
            <a:endParaRPr b="1" sz="2400"/>
          </a:p>
        </p:txBody>
      </p:sp>
      <p:sp>
        <p:nvSpPr>
          <p:cNvPr id="128" name="Google Shape;128;p2"/>
          <p:cNvSpPr txBox="1"/>
          <p:nvPr>
            <p:ph idx="1" type="body"/>
          </p:nvPr>
        </p:nvSpPr>
        <p:spPr>
          <a:xfrm>
            <a:off x="554100" y="974100"/>
            <a:ext cx="11083800" cy="5888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440"/>
              <a:buNone/>
            </a:pPr>
            <a:r>
              <a:rPr i="1" lang="fr-FR" sz="1700">
                <a:solidFill>
                  <a:schemeClr val="dk1"/>
                </a:solidFill>
              </a:rPr>
              <a:t>Introduction                                 </a:t>
            </a:r>
            <a:endParaRPr i="1" sz="1700">
              <a:solidFill>
                <a:schemeClr val="dk1"/>
              </a:solidFill>
            </a:endParaRPr>
          </a:p>
          <a:p>
            <a:pPr indent="0" lvl="0" marL="0" rtl="0" algn="l">
              <a:lnSpc>
                <a:spcPct val="100000"/>
              </a:lnSpc>
              <a:spcBef>
                <a:spcPts val="0"/>
              </a:spcBef>
              <a:spcAft>
                <a:spcPts val="0"/>
              </a:spcAft>
              <a:buNone/>
            </a:pPr>
            <a:r>
              <a:t/>
            </a:r>
            <a:endParaRPr/>
          </a:p>
          <a:p>
            <a:pPr indent="0" lvl="0" marL="127000" rtl="0" algn="l">
              <a:lnSpc>
                <a:spcPct val="100000"/>
              </a:lnSpc>
              <a:spcBef>
                <a:spcPts val="0"/>
              </a:spcBef>
              <a:spcAft>
                <a:spcPts val="0"/>
              </a:spcAft>
              <a:buClr>
                <a:schemeClr val="dk1"/>
              </a:buClr>
              <a:buSzPts val="1600"/>
              <a:buNone/>
            </a:pPr>
            <a:r>
              <a:t/>
            </a:r>
            <a:endParaRPr sz="1600">
              <a:solidFill>
                <a:schemeClr val="dk1"/>
              </a:solidFill>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Exploration des données                         </a:t>
            </a:r>
            <a:endParaRPr sz="1600">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Nettoyage des données                          </a:t>
            </a:r>
            <a:endParaRPr sz="1600">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Data Visualisations                                  </a:t>
            </a:r>
            <a:endParaRPr sz="1600">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Pré-Processing                                           </a:t>
            </a:r>
            <a:endParaRPr sz="1600">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Machine Learning</a:t>
            </a:r>
            <a:endParaRPr sz="1600">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Méthodologie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Résultats par LazyPredict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Résultats par GridSearchCV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Recherche d’autres solutions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XGBoost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Voting et Stacking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Deep Learning                                    </a:t>
            </a:r>
            <a:endParaRPr>
              <a:solidFill>
                <a:srgbClr val="202124"/>
              </a:solidFill>
              <a:latin typeface="Roboto"/>
              <a:ea typeface="Roboto"/>
              <a:cs typeface="Roboto"/>
              <a:sym typeface="Roboto"/>
            </a:endParaRPr>
          </a:p>
          <a:p>
            <a:pPr indent="-349250" lvl="1" marL="914400" rtl="0" algn="l">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Top Modèles en Régression et Classification </a:t>
            </a:r>
            <a:endParaRPr>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Le Modèle Retenu                                             </a:t>
            </a:r>
            <a:endParaRPr sz="1600">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Le Modèle Retenu                                   </a:t>
            </a:r>
            <a:endParaRPr>
              <a:solidFill>
                <a:srgbClr val="202124"/>
              </a:solidFill>
              <a:latin typeface="Roboto"/>
              <a:ea typeface="Roboto"/>
              <a:cs typeface="Roboto"/>
              <a:sym typeface="Roboto"/>
            </a:endParaRPr>
          </a:p>
          <a:p>
            <a:pPr indent="-349250" lvl="1" marL="914400" rtl="0" algn="l">
              <a:lnSpc>
                <a:spcPct val="90000"/>
              </a:lnSpc>
              <a:spcBef>
                <a:spcPts val="0"/>
              </a:spcBef>
              <a:spcAft>
                <a:spcPts val="0"/>
              </a:spcAft>
              <a:buClr>
                <a:schemeClr val="dk1"/>
              </a:buClr>
              <a:buSzPts val="1900"/>
              <a:buAutoNum type="arabicPeriod"/>
            </a:pPr>
            <a:r>
              <a:rPr lang="fr-FR">
                <a:solidFill>
                  <a:srgbClr val="202124"/>
                </a:solidFill>
                <a:latin typeface="Roboto"/>
                <a:ea typeface="Roboto"/>
                <a:cs typeface="Roboto"/>
                <a:sym typeface="Roboto"/>
              </a:rPr>
              <a:t>Interprétabilité des résultats du modèle retenu     </a:t>
            </a:r>
            <a:endParaRPr>
              <a:solidFill>
                <a:srgbClr val="202124"/>
              </a:solidFill>
              <a:latin typeface="Roboto"/>
              <a:ea typeface="Roboto"/>
              <a:cs typeface="Roboto"/>
              <a:sym typeface="Roboto"/>
            </a:endParaRPr>
          </a:p>
          <a:p>
            <a:pPr indent="-349250" lvl="0" marL="457200" rtl="0" algn="l">
              <a:lnSpc>
                <a:spcPct val="90000"/>
              </a:lnSpc>
              <a:spcBef>
                <a:spcPts val="0"/>
              </a:spcBef>
              <a:spcAft>
                <a:spcPts val="0"/>
              </a:spcAft>
              <a:buClr>
                <a:schemeClr val="dk1"/>
              </a:buClr>
              <a:buSzPts val="1900"/>
              <a:buAutoNum type="arabicPeriod"/>
            </a:pPr>
            <a:r>
              <a:rPr lang="fr-FR" sz="1600">
                <a:solidFill>
                  <a:srgbClr val="202124"/>
                </a:solidFill>
                <a:latin typeface="Roboto"/>
                <a:ea typeface="Roboto"/>
                <a:cs typeface="Roboto"/>
                <a:sym typeface="Roboto"/>
              </a:rPr>
              <a:t>Conclusion                                                       </a:t>
            </a:r>
            <a:endParaRPr sz="1900">
              <a:solidFill>
                <a:schemeClr val="dk1"/>
              </a:solidFill>
            </a:endParaRPr>
          </a:p>
          <a:p>
            <a:pPr indent="0" lvl="0" marL="0" rtl="0" algn="l">
              <a:lnSpc>
                <a:spcPct val="90000"/>
              </a:lnSpc>
              <a:spcBef>
                <a:spcPts val="0"/>
              </a:spcBef>
              <a:spcAft>
                <a:spcPts val="0"/>
              </a:spcAft>
              <a:buNone/>
            </a:pPr>
            <a:r>
              <a:t/>
            </a:r>
            <a:endParaRPr sz="1600">
              <a:solidFill>
                <a:schemeClr val="dk1"/>
              </a:solidFill>
            </a:endParaRPr>
          </a:p>
          <a:p>
            <a:pPr indent="0" lvl="0" marL="0" rtl="0" algn="l">
              <a:lnSpc>
                <a:spcPct val="90000"/>
              </a:lnSpc>
              <a:spcBef>
                <a:spcPts val="0"/>
              </a:spcBef>
              <a:spcAft>
                <a:spcPts val="0"/>
              </a:spcAft>
              <a:buNone/>
            </a:pPr>
            <a:r>
              <a:rPr lang="fr-FR" sz="1600">
                <a:solidFill>
                  <a:schemeClr val="dk1"/>
                </a:solidFill>
              </a:rPr>
              <a:t>StreamLit                                                        </a:t>
            </a:r>
            <a:endParaRPr sz="1600">
              <a:solidFill>
                <a:schemeClr val="dk1"/>
              </a:solidFill>
            </a:endParaRPr>
          </a:p>
          <a:p>
            <a:pPr indent="0" lvl="0" marL="457200" rtl="0" algn="l">
              <a:lnSpc>
                <a:spcPct val="90000"/>
              </a:lnSpc>
              <a:spcBef>
                <a:spcPts val="0"/>
              </a:spcBef>
              <a:spcAft>
                <a:spcPts val="0"/>
              </a:spcAft>
              <a:buNone/>
            </a:pPr>
            <a:r>
              <a:t/>
            </a:r>
            <a:endParaRPr sz="1600">
              <a:solidFill>
                <a:schemeClr val="dk1"/>
              </a:solidFill>
            </a:endParaRPr>
          </a:p>
          <a:p>
            <a:pPr indent="0" lvl="0" marL="0" rtl="0" algn="l">
              <a:lnSpc>
                <a:spcPct val="90000"/>
              </a:lnSpc>
              <a:spcBef>
                <a:spcPts val="0"/>
              </a:spcBef>
              <a:spcAft>
                <a:spcPts val="0"/>
              </a:spcAft>
              <a:buNone/>
            </a:pPr>
            <a:r>
              <a:rPr i="1" lang="fr-FR" sz="1700">
                <a:solidFill>
                  <a:schemeClr val="dk1"/>
                </a:solidFill>
              </a:rPr>
              <a:t>Annexes</a:t>
            </a:r>
            <a:endParaRPr i="1" sz="1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d7229383a2_4_56"/>
          <p:cNvSpPr txBox="1"/>
          <p:nvPr>
            <p:ph type="title"/>
          </p:nvPr>
        </p:nvSpPr>
        <p:spPr>
          <a:xfrm>
            <a:off x="569134" y="272075"/>
            <a:ext cx="8596800" cy="13209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1100"/>
              <a:buFont typeface="Arial"/>
              <a:buNone/>
            </a:pPr>
            <a:r>
              <a:rPr b="1" lang="fr-FR" sz="2400"/>
              <a:t>Courbe du Temps </a:t>
            </a:r>
            <a:endParaRPr b="1" sz="2400"/>
          </a:p>
          <a:p>
            <a:pPr indent="0" lvl="0" marL="0" marR="0" rtl="0" algn="ctr">
              <a:lnSpc>
                <a:spcPct val="100000"/>
              </a:lnSpc>
              <a:spcBef>
                <a:spcPts val="0"/>
              </a:spcBef>
              <a:spcAft>
                <a:spcPts val="0"/>
              </a:spcAft>
              <a:buClr>
                <a:schemeClr val="dk1"/>
              </a:buClr>
              <a:buSzPts val="1100"/>
              <a:buFont typeface="Arial"/>
              <a:buNone/>
            </a:pPr>
            <a:r>
              <a:rPr b="1" lang="fr-FR" sz="2400"/>
              <a:t> par catégorie d’incident détaillée</a:t>
            </a:r>
            <a:endParaRPr/>
          </a:p>
        </p:txBody>
      </p:sp>
      <p:pic>
        <p:nvPicPr>
          <p:cNvPr id="244" name="Google Shape;244;g2d7229383a2_4_56"/>
          <p:cNvPicPr preferRelativeResize="0"/>
          <p:nvPr/>
        </p:nvPicPr>
        <p:blipFill rotWithShape="1">
          <a:blip r:embed="rId3">
            <a:alphaModFix/>
          </a:blip>
          <a:srcRect b="0" l="0" r="0" t="0"/>
          <a:stretch/>
        </p:blipFill>
        <p:spPr>
          <a:xfrm>
            <a:off x="1094100" y="1423275"/>
            <a:ext cx="8015023" cy="4250675"/>
          </a:xfrm>
          <a:prstGeom prst="rect">
            <a:avLst/>
          </a:prstGeom>
          <a:noFill/>
          <a:ln>
            <a:noFill/>
          </a:ln>
        </p:spPr>
      </p:pic>
      <p:sp>
        <p:nvSpPr>
          <p:cNvPr id="245" name="Google Shape;245;g2d7229383a2_4_56"/>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Les feux de cheminées et feux primaires montrent des temps d’interventions qui sont significatifs et très distincts dans les catégories d’incidents.</a:t>
            </a:r>
            <a:endParaRPr b="0" i="0" sz="16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pic>
        <p:nvPicPr>
          <p:cNvPr id="250" name="Google Shape;250;g2d7229383a2_4_66"/>
          <p:cNvPicPr preferRelativeResize="0"/>
          <p:nvPr/>
        </p:nvPicPr>
        <p:blipFill rotWithShape="1">
          <a:blip r:embed="rId3">
            <a:alphaModFix/>
          </a:blip>
          <a:srcRect b="0" l="0" r="0" t="0"/>
          <a:stretch/>
        </p:blipFill>
        <p:spPr>
          <a:xfrm>
            <a:off x="451875" y="1156150"/>
            <a:ext cx="9147575" cy="4454749"/>
          </a:xfrm>
          <a:prstGeom prst="rect">
            <a:avLst/>
          </a:prstGeom>
          <a:noFill/>
          <a:ln>
            <a:noFill/>
          </a:ln>
        </p:spPr>
      </p:pic>
      <p:sp>
        <p:nvSpPr>
          <p:cNvPr id="251" name="Google Shape;251;g2d7229383a2_4_66"/>
          <p:cNvSpPr txBox="1"/>
          <p:nvPr/>
        </p:nvSpPr>
        <p:spPr>
          <a:xfrm>
            <a:off x="451875" y="0"/>
            <a:ext cx="8847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Courbe des Temps</a:t>
            </a:r>
            <a:endParaRPr b="1" sz="2400">
              <a:solidFill>
                <a:schemeClr val="accen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 par type de propriété</a:t>
            </a:r>
            <a:endParaRPr b="1" sz="2400">
              <a:solidFill>
                <a:schemeClr val="accent1"/>
              </a:solidFill>
              <a:latin typeface="Trebuchet MS"/>
              <a:ea typeface="Trebuchet MS"/>
              <a:cs typeface="Trebuchet MS"/>
              <a:sym typeface="Trebuchet MS"/>
            </a:endParaRPr>
          </a:p>
        </p:txBody>
      </p:sp>
      <p:sp>
        <p:nvSpPr>
          <p:cNvPr id="252" name="Google Shape;252;g2d7229383a2_4_66"/>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fr-FR" sz="1600">
                <a:solidFill>
                  <a:srgbClr val="3F3F3F"/>
                </a:solidFill>
                <a:latin typeface="Trebuchet MS"/>
                <a:ea typeface="Trebuchet MS"/>
                <a:cs typeface="Trebuchet MS"/>
                <a:sym typeface="Trebuchet MS"/>
              </a:rPr>
              <a:t>Les temps d’interventions sur site présentent de fortes variations pour les incidents de type bateaux, trains, avions.</a:t>
            </a:r>
            <a:endParaRPr b="0" i="0" sz="17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2d7229383a2_4_61"/>
          <p:cNvPicPr preferRelativeResize="0"/>
          <p:nvPr/>
        </p:nvPicPr>
        <p:blipFill rotWithShape="1">
          <a:blip r:embed="rId3">
            <a:alphaModFix/>
          </a:blip>
          <a:srcRect b="0" l="0" r="0" t="0"/>
          <a:stretch/>
        </p:blipFill>
        <p:spPr>
          <a:xfrm>
            <a:off x="832400" y="1205626"/>
            <a:ext cx="8503875" cy="4531174"/>
          </a:xfrm>
          <a:prstGeom prst="rect">
            <a:avLst/>
          </a:prstGeom>
          <a:noFill/>
          <a:ln>
            <a:noFill/>
          </a:ln>
        </p:spPr>
      </p:pic>
      <p:sp>
        <p:nvSpPr>
          <p:cNvPr id="258" name="Google Shape;258;g2d7229383a2_4_61"/>
          <p:cNvSpPr txBox="1"/>
          <p:nvPr/>
        </p:nvSpPr>
        <p:spPr>
          <a:xfrm>
            <a:off x="0" y="0"/>
            <a:ext cx="9861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Courbe du Temps par catégorie d’incidents </a:t>
            </a:r>
            <a:br>
              <a:rPr b="1" lang="fr-FR" sz="2400">
                <a:solidFill>
                  <a:schemeClr val="accent1"/>
                </a:solidFill>
                <a:latin typeface="Trebuchet MS"/>
                <a:ea typeface="Trebuchet MS"/>
                <a:cs typeface="Trebuchet MS"/>
                <a:sym typeface="Trebuchet MS"/>
              </a:rPr>
            </a:br>
            <a:r>
              <a:rPr b="1" lang="fr-FR" sz="2400">
                <a:solidFill>
                  <a:schemeClr val="accent1"/>
                </a:solidFill>
                <a:latin typeface="Trebuchet MS"/>
                <a:ea typeface="Trebuchet MS"/>
                <a:cs typeface="Trebuchet MS"/>
                <a:sym typeface="Trebuchet MS"/>
              </a:rPr>
              <a:t>de services spéciaux</a:t>
            </a:r>
            <a:endParaRPr b="0" i="0" sz="1400" u="none" cap="none" strike="noStrike">
              <a:solidFill>
                <a:srgbClr val="000000"/>
              </a:solidFill>
              <a:latin typeface="Arial"/>
              <a:ea typeface="Arial"/>
              <a:cs typeface="Arial"/>
              <a:sym typeface="Arial"/>
            </a:endParaRPr>
          </a:p>
        </p:txBody>
      </p:sp>
      <p:sp>
        <p:nvSpPr>
          <p:cNvPr id="259" name="Google Shape;259;g2d7229383a2_4_61"/>
          <p:cNvSpPr txBox="1"/>
          <p:nvPr/>
        </p:nvSpPr>
        <p:spPr>
          <a:xfrm>
            <a:off x="692725" y="58436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On note que les temps d’interventions sur site fluctue distinctement en fonction du type de service </a:t>
            </a:r>
            <a:r>
              <a:rPr lang="fr-FR" sz="1600">
                <a:solidFill>
                  <a:srgbClr val="3F3F3F"/>
                </a:solidFill>
                <a:latin typeface="Trebuchet MS"/>
                <a:ea typeface="Trebuchet MS"/>
                <a:cs typeface="Trebuchet MS"/>
                <a:sym typeface="Trebuchet MS"/>
              </a:rPr>
              <a:t>spécial</a:t>
            </a:r>
            <a:r>
              <a:rPr b="0" i="0" lang="fr-FR" sz="1600" u="none" cap="none" strike="noStrike">
                <a:solidFill>
                  <a:srgbClr val="3F3F3F"/>
                </a:solidFill>
                <a:latin typeface="Trebuchet MS"/>
                <a:ea typeface="Trebuchet MS"/>
                <a:cs typeface="Trebuchet MS"/>
                <a:sym typeface="Trebuchet MS"/>
              </a:rPr>
              <a:t> fourni</a:t>
            </a:r>
            <a:r>
              <a:rPr lang="fr-FR" sz="1600">
                <a:solidFill>
                  <a:srgbClr val="3F3F3F"/>
                </a:solidFill>
                <a:latin typeface="Trebuchet MS"/>
                <a:ea typeface="Trebuchet MS"/>
                <a:cs typeface="Trebuchet MS"/>
                <a:sym typeface="Trebuchet MS"/>
              </a:rPr>
              <a:t>.</a:t>
            </a:r>
            <a:endParaRPr sz="1600">
              <a:solidFill>
                <a:srgbClr val="3F3F3F"/>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pic>
        <p:nvPicPr>
          <p:cNvPr id="264" name="Google Shape;264;g2d7229383a2_4_76"/>
          <p:cNvPicPr preferRelativeResize="0"/>
          <p:nvPr/>
        </p:nvPicPr>
        <p:blipFill rotWithShape="1">
          <a:blip r:embed="rId3">
            <a:alphaModFix/>
          </a:blip>
          <a:srcRect b="0" l="0" r="0" t="0"/>
          <a:stretch/>
        </p:blipFill>
        <p:spPr>
          <a:xfrm>
            <a:off x="385075" y="1233275"/>
            <a:ext cx="8672224" cy="4164225"/>
          </a:xfrm>
          <a:prstGeom prst="rect">
            <a:avLst/>
          </a:prstGeom>
          <a:noFill/>
          <a:ln>
            <a:noFill/>
          </a:ln>
        </p:spPr>
      </p:pic>
      <p:sp>
        <p:nvSpPr>
          <p:cNvPr id="265" name="Google Shape;265;g2d7229383a2_4_76"/>
          <p:cNvSpPr txBox="1"/>
          <p:nvPr/>
        </p:nvSpPr>
        <p:spPr>
          <a:xfrm>
            <a:off x="240925" y="0"/>
            <a:ext cx="90573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Courbe du Temps par emplacement</a:t>
            </a:r>
            <a:endParaRPr b="1" sz="2400">
              <a:solidFill>
                <a:schemeClr val="accen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de propriété </a:t>
            </a:r>
            <a:endParaRPr b="0" i="0" sz="1400" u="none" cap="none" strike="noStrike">
              <a:solidFill>
                <a:srgbClr val="000000"/>
              </a:solidFill>
              <a:latin typeface="Arial"/>
              <a:ea typeface="Arial"/>
              <a:cs typeface="Arial"/>
              <a:sym typeface="Arial"/>
            </a:endParaRPr>
          </a:p>
        </p:txBody>
      </p:sp>
      <p:sp>
        <p:nvSpPr>
          <p:cNvPr id="266" name="Google Shape;266;g2d7229383a2_4_76"/>
          <p:cNvSpPr txBox="1"/>
          <p:nvPr/>
        </p:nvSpPr>
        <p:spPr>
          <a:xfrm>
            <a:off x="825025" y="5834825"/>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Les temps d’interventions sur site sont plus long et </a:t>
            </a:r>
            <a:r>
              <a:rPr lang="fr-FR" sz="1600">
                <a:solidFill>
                  <a:srgbClr val="3F3F3F"/>
                </a:solidFill>
                <a:latin typeface="Trebuchet MS"/>
                <a:ea typeface="Trebuchet MS"/>
                <a:cs typeface="Trebuchet MS"/>
                <a:sym typeface="Trebuchet MS"/>
              </a:rPr>
              <a:t>très</a:t>
            </a:r>
            <a:r>
              <a:rPr b="0" i="0" lang="fr-FR" sz="1600" u="none" cap="none" strike="noStrike">
                <a:solidFill>
                  <a:srgbClr val="3F3F3F"/>
                </a:solidFill>
                <a:latin typeface="Trebuchet MS"/>
                <a:ea typeface="Trebuchet MS"/>
                <a:cs typeface="Trebuchet MS"/>
                <a:sym typeface="Trebuchet MS"/>
              </a:rPr>
              <a:t> impactant pour les zones ferroviaires.</a:t>
            </a:r>
            <a:endParaRPr b="0" i="0" sz="16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pic>
        <p:nvPicPr>
          <p:cNvPr id="271" name="Google Shape;271;g2d7229383a2_4_94"/>
          <p:cNvPicPr preferRelativeResize="0"/>
          <p:nvPr/>
        </p:nvPicPr>
        <p:blipFill rotWithShape="1">
          <a:blip r:embed="rId3">
            <a:alphaModFix/>
          </a:blip>
          <a:srcRect b="0" l="0" r="0" t="0"/>
          <a:stretch/>
        </p:blipFill>
        <p:spPr>
          <a:xfrm>
            <a:off x="689049" y="1189525"/>
            <a:ext cx="8376377" cy="4615651"/>
          </a:xfrm>
          <a:prstGeom prst="rect">
            <a:avLst/>
          </a:prstGeom>
          <a:noFill/>
          <a:ln>
            <a:noFill/>
          </a:ln>
        </p:spPr>
      </p:pic>
      <p:sp>
        <p:nvSpPr>
          <p:cNvPr id="272" name="Google Shape;272;g2d7229383a2_4_94"/>
          <p:cNvSpPr txBox="1"/>
          <p:nvPr/>
        </p:nvSpPr>
        <p:spPr>
          <a:xfrm>
            <a:off x="420700" y="70700"/>
            <a:ext cx="8673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Courbe du nombre de camions </a:t>
            </a:r>
            <a:endParaRPr b="1" sz="2400">
              <a:solidFill>
                <a:schemeClr val="accen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 par catégorie d’incidents</a:t>
            </a:r>
            <a:endParaRPr b="0" i="0" sz="1400" u="none" cap="none" strike="noStrike">
              <a:solidFill>
                <a:srgbClr val="000000"/>
              </a:solidFill>
              <a:latin typeface="Arial"/>
              <a:ea typeface="Arial"/>
              <a:cs typeface="Arial"/>
              <a:sym typeface="Arial"/>
            </a:endParaRPr>
          </a:p>
        </p:txBody>
      </p:sp>
      <p:sp>
        <p:nvSpPr>
          <p:cNvPr id="273" name="Google Shape;273;g2d7229383a2_4_94"/>
          <p:cNvSpPr txBox="1"/>
          <p:nvPr/>
        </p:nvSpPr>
        <p:spPr>
          <a:xfrm>
            <a:off x="521050" y="56929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600" u="none" cap="none" strike="noStrike">
                <a:solidFill>
                  <a:srgbClr val="3F3F3F"/>
                </a:solidFill>
                <a:latin typeface="Trebuchet MS"/>
                <a:ea typeface="Trebuchet MS"/>
                <a:cs typeface="Trebuchet MS"/>
                <a:sym typeface="Trebuchet MS"/>
              </a:rPr>
              <a:t>Le nombre de camions de pompiers varie en fonction du type d’intervention sur site.</a:t>
            </a:r>
            <a:endParaRPr b="0" i="0" sz="16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pic>
        <p:nvPicPr>
          <p:cNvPr id="278" name="Google Shape;278;g2d7229383a2_4_107"/>
          <p:cNvPicPr preferRelativeResize="0"/>
          <p:nvPr/>
        </p:nvPicPr>
        <p:blipFill rotWithShape="1">
          <a:blip r:embed="rId3">
            <a:alphaModFix/>
          </a:blip>
          <a:srcRect b="0" l="0" r="0" t="0"/>
          <a:stretch/>
        </p:blipFill>
        <p:spPr>
          <a:xfrm>
            <a:off x="194550" y="1221725"/>
            <a:ext cx="9384124" cy="4351050"/>
          </a:xfrm>
          <a:prstGeom prst="rect">
            <a:avLst/>
          </a:prstGeom>
          <a:noFill/>
          <a:ln>
            <a:noFill/>
          </a:ln>
        </p:spPr>
      </p:pic>
      <p:sp>
        <p:nvSpPr>
          <p:cNvPr id="279" name="Google Shape;279;g2d7229383a2_4_107"/>
          <p:cNvSpPr txBox="1"/>
          <p:nvPr/>
        </p:nvSpPr>
        <p:spPr>
          <a:xfrm>
            <a:off x="459050" y="84825"/>
            <a:ext cx="8748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Courbe du nombre de camions </a:t>
            </a:r>
            <a:endParaRPr b="1" sz="2400">
              <a:solidFill>
                <a:schemeClr val="accen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3100"/>
              <a:buFont typeface="Arial"/>
              <a:buNone/>
            </a:pPr>
            <a:r>
              <a:rPr b="1" lang="fr-FR" sz="2400">
                <a:solidFill>
                  <a:schemeClr val="accent1"/>
                </a:solidFill>
                <a:latin typeface="Trebuchet MS"/>
                <a:ea typeface="Trebuchet MS"/>
                <a:cs typeface="Trebuchet MS"/>
                <a:sym typeface="Trebuchet MS"/>
              </a:rPr>
              <a:t> par catégorie de propriété</a:t>
            </a:r>
            <a:endParaRPr b="0" i="0" sz="3100" u="none" cap="none" strike="noStrike">
              <a:solidFill>
                <a:schemeClr val="accent1"/>
              </a:solidFill>
              <a:latin typeface="Trebuchet MS"/>
              <a:ea typeface="Trebuchet MS"/>
              <a:cs typeface="Trebuchet MS"/>
              <a:sym typeface="Trebuchet MS"/>
            </a:endParaRPr>
          </a:p>
        </p:txBody>
      </p:sp>
      <p:sp>
        <p:nvSpPr>
          <p:cNvPr id="280" name="Google Shape;280;g2d7229383a2_4_107"/>
          <p:cNvSpPr txBox="1"/>
          <p:nvPr/>
        </p:nvSpPr>
        <p:spPr>
          <a:xfrm>
            <a:off x="733850" y="5540950"/>
            <a:ext cx="8473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fr-FR" sz="1600">
                <a:solidFill>
                  <a:srgbClr val="3F3F3F"/>
                </a:solidFill>
                <a:latin typeface="Trebuchet MS"/>
                <a:ea typeface="Trebuchet MS"/>
                <a:cs typeface="Trebuchet MS"/>
                <a:sym typeface="Trebuchet MS"/>
              </a:rPr>
              <a:t>L</a:t>
            </a:r>
            <a:r>
              <a:rPr b="0" i="0" lang="fr-FR" sz="1600" u="none" cap="none" strike="noStrike">
                <a:solidFill>
                  <a:srgbClr val="3F3F3F"/>
                </a:solidFill>
                <a:latin typeface="Trebuchet MS"/>
                <a:ea typeface="Trebuchet MS"/>
                <a:cs typeface="Trebuchet MS"/>
                <a:sym typeface="Trebuchet MS"/>
              </a:rPr>
              <a:t>es logements ou véhicules sur la route peuvent mobiliser beaucoup de camions de pompiers en cas d’incidents confirmés. </a:t>
            </a:r>
            <a:endParaRPr b="0" i="0" sz="16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2337c6ec8d_0_6"/>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4. Pré-Processing</a:t>
            </a:r>
            <a:endParaRPr b="1" i="1" sz="2400"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2337c6ec8d_0_20"/>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4</a:t>
            </a:r>
            <a:r>
              <a:rPr b="1" lang="fr-FR" sz="2400"/>
              <a:t>. Pré-Processing des données </a:t>
            </a:r>
            <a:endParaRPr b="1" sz="2400"/>
          </a:p>
        </p:txBody>
      </p:sp>
      <p:sp>
        <p:nvSpPr>
          <p:cNvPr id="291" name="Google Shape;291;g32337c6ec8d_0_20"/>
          <p:cNvSpPr txBox="1"/>
          <p:nvPr>
            <p:ph idx="1" type="body"/>
          </p:nvPr>
        </p:nvSpPr>
        <p:spPr>
          <a:xfrm>
            <a:off x="269350" y="969775"/>
            <a:ext cx="10017600" cy="5888100"/>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1000"/>
              </a:spcBef>
              <a:spcAft>
                <a:spcPts val="0"/>
              </a:spcAft>
              <a:buClr>
                <a:schemeClr val="dk1"/>
              </a:buClr>
              <a:buSzPts val="1600"/>
              <a:buChar char="►"/>
            </a:pPr>
            <a:r>
              <a:rPr b="1" lang="fr-FR">
                <a:solidFill>
                  <a:schemeClr val="dk1"/>
                </a:solidFill>
              </a:rPr>
              <a:t>PRE-PROCESSING</a:t>
            </a:r>
            <a:endParaRPr b="1">
              <a:solidFill>
                <a:schemeClr val="dk1"/>
              </a:solidFill>
            </a:endParaRPr>
          </a:p>
          <a:p>
            <a:pPr indent="0" lvl="0" marL="0" rtl="0" algn="just">
              <a:lnSpc>
                <a:spcPct val="115000"/>
              </a:lnSpc>
              <a:spcBef>
                <a:spcPts val="0"/>
              </a:spcBef>
              <a:spcAft>
                <a:spcPts val="0"/>
              </a:spcAft>
              <a:buClr>
                <a:schemeClr val="dk1"/>
              </a:buClr>
              <a:buSzPts val="1100"/>
              <a:buNone/>
            </a:pPr>
            <a:r>
              <a:t/>
            </a:r>
            <a:endParaRPr sz="1400">
              <a:solidFill>
                <a:schemeClr val="dk1"/>
              </a:solidFill>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Réduction des variables catégorielles à l’aide du test d’Anova  </a:t>
            </a:r>
            <a:endParaRPr b="1"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Traitement des catégories StopCode, PropertyType, Postcode_district pour conserver les valeurs catégorielles en fonction d'un Test de Anova, pour chacune des cibles.</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Exécution du test d’Anova sur chaque colonne par chacune des 3 types de cible (Durée de préparation, de trajet, et d’intervention sur site), concaténation et calcul des valeurs à conserver, et  enregistrement des résultats dans 3 dataframes pour application à la demande de la réduction des valeurs.</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Application de la réduction des valeurs des 3 catégories, pour chacune des 3 cibles, et remplacement des valeurs non significatives par “OTHER”</a:t>
            </a:r>
            <a:endParaRPr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Encodage des Variables</a:t>
            </a:r>
            <a:endParaRPr b="1"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Encodage Ordinal sur l’année variable </a:t>
            </a:r>
            <a:r>
              <a:rPr b="1" lang="fr-FR" sz="1400">
                <a:solidFill>
                  <a:schemeClr val="dk1"/>
                </a:solidFill>
                <a:highlight>
                  <a:schemeClr val="lt1"/>
                </a:highlight>
              </a:rPr>
              <a:t>CalYear</a:t>
            </a:r>
            <a:r>
              <a:rPr lang="fr-FR" sz="1400">
                <a:solidFill>
                  <a:schemeClr val="dk1"/>
                </a:solidFill>
                <a:highlight>
                  <a:schemeClr val="lt1"/>
                </a:highlight>
              </a:rPr>
              <a:t> afin de prioriser les années les plus récentes dans cette catégorie. </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Encodage Binaire sur les autres variables qualitatives afin de limiter le nombre de colonnes créées par l’encodage.</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Construction des Dataframe finaux</a:t>
            </a:r>
            <a:endParaRPr b="1" sz="1400">
              <a:solidFill>
                <a:schemeClr val="dk1"/>
              </a:solidFill>
              <a:highlight>
                <a:schemeClr val="lt1"/>
              </a:highlight>
            </a:endParaRPr>
          </a:p>
          <a:p>
            <a:pPr indent="-317500" lvl="1" marL="914400" rtl="0" algn="l">
              <a:lnSpc>
                <a:spcPct val="115000"/>
              </a:lnSpc>
              <a:spcBef>
                <a:spcPts val="0"/>
              </a:spcBef>
              <a:spcAft>
                <a:spcPts val="0"/>
              </a:spcAft>
              <a:buClr>
                <a:schemeClr val="dk1"/>
              </a:buClr>
              <a:buSzPts val="1400"/>
              <a:buChar char="○"/>
            </a:pPr>
            <a:r>
              <a:rPr lang="fr-FR" sz="1400">
                <a:solidFill>
                  <a:schemeClr val="dk1"/>
                </a:solidFill>
                <a:highlight>
                  <a:schemeClr val="lt1"/>
                </a:highlight>
              </a:rPr>
              <a:t>Création de 3 Datasets, 1 dataset par </a:t>
            </a:r>
            <a:r>
              <a:rPr lang="fr-FR" sz="1400">
                <a:solidFill>
                  <a:schemeClr val="dk1"/>
                </a:solidFill>
                <a:highlight>
                  <a:schemeClr val="lt1"/>
                </a:highlight>
              </a:rPr>
              <a:t>types de cible</a:t>
            </a:r>
            <a:endParaRPr sz="1400">
              <a:solidFill>
                <a:schemeClr val="dk1"/>
              </a:solidFill>
              <a:highlight>
                <a:schemeClr val="lt1"/>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chemeClr val="lt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aphicFrame>
        <p:nvGraphicFramePr>
          <p:cNvPr id="296" name="Google Shape;296;g32377bb186a_0_2"/>
          <p:cNvGraphicFramePr/>
          <p:nvPr/>
        </p:nvGraphicFramePr>
        <p:xfrm>
          <a:off x="238975" y="2201150"/>
          <a:ext cx="3000000" cy="3000000"/>
        </p:xfrm>
        <a:graphic>
          <a:graphicData uri="http://schemas.openxmlformats.org/drawingml/2006/table">
            <a:tbl>
              <a:tblPr>
                <a:noFill/>
                <a:tableStyleId>{D863E1BD-D35C-4536-8C5A-27164E83CFBC}</a:tableStyleId>
              </a:tblPr>
              <a:tblGrid>
                <a:gridCol w="2524125"/>
                <a:gridCol w="2381250"/>
                <a:gridCol w="2457450"/>
                <a:gridCol w="2257425"/>
              </a:tblGrid>
              <a:tr h="219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525" marB="91425" marR="9525" marL="9525" anchor="b">
                    <a:lnR cap="flat" cmpd="sng" w="12700">
                      <a:solidFill>
                        <a:schemeClr val="lt1"/>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fr-FR" sz="1200" u="none" cap="none" strike="noStrike">
                          <a:solidFill>
                            <a:schemeClr val="lt1"/>
                          </a:solidFill>
                          <a:latin typeface="Trebuchet MS"/>
                          <a:ea typeface="Trebuchet MS"/>
                          <a:cs typeface="Trebuchet MS"/>
                          <a:sym typeface="Trebuchet MS"/>
                        </a:rPr>
                        <a:t>_df_ready_PumpSecondsOnSite</a:t>
                      </a:r>
                      <a:endParaRPr b="1" sz="1200" u="none" cap="none" strike="noStrike">
                        <a:solidFill>
                          <a:schemeClr val="lt1"/>
                        </a:solidFill>
                        <a:latin typeface="Trebuchet MS"/>
                        <a:ea typeface="Trebuchet MS"/>
                        <a:cs typeface="Trebuchet MS"/>
                        <a:sym typeface="Trebuchet MS"/>
                      </a:endParaRPr>
                    </a:p>
                  </a:txBody>
                  <a:tcPr marT="9525" marB="91425"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9525E"/>
                    </a:solidFill>
                  </a:tcPr>
                </a:tc>
                <a:tc>
                  <a:txBody>
                    <a:bodyPr/>
                    <a:lstStyle/>
                    <a:p>
                      <a:pPr indent="0" lvl="0" marL="0" marR="0" rtl="0" algn="l">
                        <a:lnSpc>
                          <a:spcPct val="115000"/>
                        </a:lnSpc>
                        <a:spcBef>
                          <a:spcPts val="0"/>
                        </a:spcBef>
                        <a:spcAft>
                          <a:spcPts val="0"/>
                        </a:spcAft>
                        <a:buClr>
                          <a:srgbClr val="000000"/>
                        </a:buClr>
                        <a:buSzPts val="1200"/>
                        <a:buFont typeface="Arial"/>
                        <a:buNone/>
                      </a:pPr>
                      <a:r>
                        <a:rPr b="1" lang="fr-FR" sz="1200" u="none" cap="none" strike="noStrike">
                          <a:solidFill>
                            <a:schemeClr val="lt1"/>
                          </a:solidFill>
                          <a:latin typeface="Trebuchet MS"/>
                          <a:ea typeface="Trebuchet MS"/>
                          <a:cs typeface="Trebuchet MS"/>
                          <a:sym typeface="Trebuchet MS"/>
                        </a:rPr>
                        <a:t>_df_ready_TurnoutTimeSeconds</a:t>
                      </a:r>
                      <a:endParaRPr b="1" sz="1200" u="none" cap="none" strike="noStrike">
                        <a:solidFill>
                          <a:schemeClr val="lt1"/>
                        </a:solidFill>
                        <a:latin typeface="Trebuchet MS"/>
                        <a:ea typeface="Trebuchet MS"/>
                        <a:cs typeface="Trebuchet MS"/>
                        <a:sym typeface="Trebuchet MS"/>
                      </a:endParaRPr>
                    </a:p>
                  </a:txBody>
                  <a:tcPr marT="9525" marB="91425"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9525E"/>
                    </a:solidFill>
                  </a:tcPr>
                </a:tc>
                <a:tc>
                  <a:txBody>
                    <a:bodyPr/>
                    <a:lstStyle/>
                    <a:p>
                      <a:pPr indent="0" lvl="0" marL="0" marR="0" rtl="0" algn="l">
                        <a:lnSpc>
                          <a:spcPct val="115000"/>
                        </a:lnSpc>
                        <a:spcBef>
                          <a:spcPts val="0"/>
                        </a:spcBef>
                        <a:spcAft>
                          <a:spcPts val="0"/>
                        </a:spcAft>
                        <a:buClr>
                          <a:srgbClr val="000000"/>
                        </a:buClr>
                        <a:buSzPts val="1200"/>
                        <a:buFont typeface="Arial"/>
                        <a:buNone/>
                      </a:pPr>
                      <a:r>
                        <a:rPr b="1" lang="fr-FR" sz="1200" u="none" cap="none" strike="noStrike">
                          <a:solidFill>
                            <a:schemeClr val="lt1"/>
                          </a:solidFill>
                          <a:latin typeface="Trebuchet MS"/>
                          <a:ea typeface="Trebuchet MS"/>
                          <a:cs typeface="Trebuchet MS"/>
                          <a:sym typeface="Trebuchet MS"/>
                        </a:rPr>
                        <a:t>_df_ready_TravelTimeSecond</a:t>
                      </a:r>
                      <a:endParaRPr b="1" sz="1200" u="none" cap="none" strike="noStrike">
                        <a:solidFill>
                          <a:schemeClr val="lt1"/>
                        </a:solidFill>
                        <a:latin typeface="Trebuchet MS"/>
                        <a:ea typeface="Trebuchet MS"/>
                        <a:cs typeface="Trebuchet MS"/>
                        <a:sym typeface="Trebuchet MS"/>
                      </a:endParaRPr>
                    </a:p>
                  </a:txBody>
                  <a:tcPr marT="9525" marB="91425" marR="9525" marL="95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9525E"/>
                    </a:solidFill>
                  </a:tcPr>
                </a:tc>
              </a:tr>
              <a:tr h="200025">
                <a:tc rowSpan="3">
                  <a:txBody>
                    <a:bodyPr/>
                    <a:lstStyle/>
                    <a:p>
                      <a:pPr indent="0" lvl="0" marL="0" marR="0" rtl="0" algn="l">
                        <a:lnSpc>
                          <a:spcPct val="100000"/>
                        </a:lnSpc>
                        <a:spcBef>
                          <a:spcPts val="0"/>
                        </a:spcBef>
                        <a:spcAft>
                          <a:spcPts val="0"/>
                        </a:spcAft>
                        <a:buClr>
                          <a:srgbClr val="000000"/>
                        </a:buClr>
                        <a:buSzPts val="1200"/>
                        <a:buFont typeface="Arial"/>
                        <a:buNone/>
                      </a:pPr>
                      <a:r>
                        <a:rPr b="1" lang="fr-FR" sz="1200" u="none" cap="none" strike="noStrike">
                          <a:solidFill>
                            <a:schemeClr val="lt1"/>
                          </a:solidFill>
                          <a:latin typeface="Trebuchet MS"/>
                          <a:ea typeface="Trebuchet MS"/>
                          <a:cs typeface="Trebuchet MS"/>
                          <a:sym typeface="Trebuchet MS"/>
                        </a:rPr>
                        <a:t>variables cibles</a:t>
                      </a:r>
                      <a:endParaRPr b="1" sz="1200" u="none" cap="none" strike="noStrike">
                        <a:solidFill>
                          <a:schemeClr val="lt1"/>
                        </a:solidFill>
                        <a:latin typeface="Trebuchet MS"/>
                        <a:ea typeface="Trebuchet MS"/>
                        <a:cs typeface="Trebuchet MS"/>
                        <a:sym typeface="Trebuchet MS"/>
                      </a:endParaRPr>
                    </a:p>
                  </a:txBody>
                  <a:tcPr marT="9525" marB="91425"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PumpSecondsOnSite_min</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TurnoutTimeSeconds_min </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TravelTimeSecond_min</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tcPr>
                </a:tc>
              </a:tr>
              <a:tr h="20002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PumpSecondsOnSite_mean </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TurnoutTimeSeconds_mean</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TravelTimeSecond_mean</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r>
              <a:tr h="21907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PumpSecondsOnSite_max</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TurnoutTimeSecond_max</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TravelTimeSecond_max</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00025">
                <a:tc rowSpan="5">
                  <a:txBody>
                    <a:bodyPr/>
                    <a:lstStyle/>
                    <a:p>
                      <a:pPr indent="0" lvl="0" marL="0" marR="0" rtl="0" algn="l">
                        <a:lnSpc>
                          <a:spcPct val="115000"/>
                        </a:lnSpc>
                        <a:spcBef>
                          <a:spcPts val="0"/>
                        </a:spcBef>
                        <a:spcAft>
                          <a:spcPts val="0"/>
                        </a:spcAft>
                        <a:buClr>
                          <a:srgbClr val="000000"/>
                        </a:buClr>
                        <a:buSzPts val="1200"/>
                        <a:buFont typeface="Arial"/>
                        <a:buNone/>
                      </a:pPr>
                      <a:r>
                        <a:rPr b="1" lang="fr-FR" sz="1200" u="none" cap="none" strike="noStrike">
                          <a:solidFill>
                            <a:schemeClr val="lt1"/>
                          </a:solidFill>
                          <a:latin typeface="Trebuchet MS"/>
                          <a:ea typeface="Trebuchet MS"/>
                          <a:cs typeface="Trebuchet MS"/>
                          <a:sym typeface="Trebuchet MS"/>
                        </a:rPr>
                        <a:t>variables explicatives </a:t>
                      </a:r>
                      <a:endParaRPr b="1" sz="1200" u="none" cap="none" strike="noStrike">
                        <a:solidFill>
                          <a:schemeClr val="lt1"/>
                        </a:solidFill>
                        <a:latin typeface="Trebuchet MS"/>
                        <a:ea typeface="Trebuchet MS"/>
                        <a:cs typeface="Trebuchet MS"/>
                        <a:sym typeface="Trebuchet MS"/>
                      </a:endParaRPr>
                    </a:p>
                  </a:txBody>
                  <a:tcPr marT="9525" marB="91425"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CalYear</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CalYear</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CalYear</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r h="20002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PropertyT</a:t>
                      </a:r>
                      <a:r>
                        <a:rPr lang="fr-FR" sz="1200" u="none" cap="none" strike="noStrike">
                          <a:latin typeface="Trebuchet MS"/>
                          <a:ea typeface="Trebuchet MS"/>
                          <a:cs typeface="Trebuchet MS"/>
                          <a:sym typeface="Trebuchet MS"/>
                        </a:rPr>
                        <a:t>y</a:t>
                      </a:r>
                      <a:r>
                        <a:rPr lang="fr-FR" sz="1200" u="none" cap="none" strike="noStrike">
                          <a:latin typeface="Trebuchet MS"/>
                          <a:ea typeface="Trebuchet MS"/>
                          <a:cs typeface="Trebuchet MS"/>
                          <a:sym typeface="Trebuchet MS"/>
                        </a:rPr>
                        <a:t>pe</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HourOfCall</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HourOfCall</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r>
              <a:tr h="20002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StopCode</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Postcode_district</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Postcode_district</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r>
              <a:tr h="20002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 </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Month</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Month</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r>
              <a:tr h="219075">
                <a:tc vMerge="1"/>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 </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DayOfWeek</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fr-FR" sz="1200" u="none" cap="none" strike="noStrike">
                          <a:latin typeface="Trebuchet MS"/>
                          <a:ea typeface="Trebuchet MS"/>
                          <a:cs typeface="Trebuchet MS"/>
                          <a:sym typeface="Trebuchet MS"/>
                        </a:rPr>
                        <a:t>DayOfWeek</a:t>
                      </a:r>
                      <a:endParaRPr sz="1200" u="none" cap="none" strike="noStrike">
                        <a:latin typeface="Trebuchet MS"/>
                        <a:ea typeface="Trebuchet MS"/>
                        <a:cs typeface="Trebuchet MS"/>
                        <a:sym typeface="Trebuchet MS"/>
                      </a:endParaRPr>
                    </a:p>
                  </a:txBody>
                  <a:tcPr marT="9525" marB="91425"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bl>
          </a:graphicData>
        </a:graphic>
      </p:graphicFrame>
      <p:sp>
        <p:nvSpPr>
          <p:cNvPr id="297" name="Google Shape;297;g32377bb186a_0_2"/>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4. Pré-Processing des données </a:t>
            </a:r>
            <a:endParaRPr b="1" sz="2400"/>
          </a:p>
        </p:txBody>
      </p:sp>
      <p:sp>
        <p:nvSpPr>
          <p:cNvPr id="298" name="Google Shape;298;g32377bb186a_0_2"/>
          <p:cNvSpPr txBox="1"/>
          <p:nvPr>
            <p:ph idx="1" type="body"/>
          </p:nvPr>
        </p:nvSpPr>
        <p:spPr>
          <a:xfrm>
            <a:off x="556950" y="878025"/>
            <a:ext cx="8908800" cy="5577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just">
              <a:lnSpc>
                <a:spcPct val="115000"/>
              </a:lnSpc>
              <a:spcBef>
                <a:spcPts val="0"/>
              </a:spcBef>
              <a:spcAft>
                <a:spcPts val="0"/>
              </a:spcAft>
              <a:buClr>
                <a:schemeClr val="dk1"/>
              </a:buClr>
              <a:buSzPts val="275"/>
              <a:buFont typeface="Arial"/>
              <a:buNone/>
            </a:pPr>
            <a:r>
              <a:rPr lang="fr-FR" sz="5600">
                <a:solidFill>
                  <a:schemeClr val="dk1"/>
                </a:solidFill>
                <a:highlight>
                  <a:schemeClr val="lt1"/>
                </a:highlight>
              </a:rPr>
              <a:t>Détails des 3 Datasets par type de cible et les </a:t>
            </a:r>
            <a:r>
              <a:rPr lang="fr-FR" sz="5600">
                <a:solidFill>
                  <a:schemeClr val="dk1"/>
                </a:solidFill>
                <a:highlight>
                  <a:schemeClr val="lt1"/>
                </a:highlight>
              </a:rPr>
              <a:t>variables</a:t>
            </a:r>
            <a:r>
              <a:rPr lang="fr-FR" sz="5600">
                <a:solidFill>
                  <a:schemeClr val="dk1"/>
                </a:solidFill>
                <a:highlight>
                  <a:schemeClr val="lt1"/>
                </a:highlight>
              </a:rPr>
              <a:t> explicatives retenues</a:t>
            </a:r>
            <a:endParaRPr sz="5600">
              <a:solidFill>
                <a:schemeClr val="dk1"/>
              </a:solidFill>
              <a:highlight>
                <a:schemeClr val="lt1"/>
              </a:highlight>
            </a:endParaRPr>
          </a:p>
          <a:p>
            <a:pPr indent="0" lvl="0" marL="0" marR="0" rtl="0" algn="just">
              <a:lnSpc>
                <a:spcPct val="115000"/>
              </a:lnSpc>
              <a:spcBef>
                <a:spcPts val="0"/>
              </a:spcBef>
              <a:spcAft>
                <a:spcPts val="0"/>
              </a:spcAft>
              <a:buClr>
                <a:schemeClr val="dk1"/>
              </a:buClr>
              <a:buSzPct val="78571"/>
              <a:buFont typeface="Arial"/>
              <a:buNone/>
            </a:pPr>
            <a:r>
              <a:t/>
            </a:r>
            <a:endParaRPr sz="1400">
              <a:solidFill>
                <a:schemeClr val="dk1"/>
              </a:solidFill>
              <a:highlight>
                <a:schemeClr val="lt1"/>
              </a:highlight>
            </a:endParaRPr>
          </a:p>
          <a:p>
            <a:pPr indent="0" lvl="0" marL="457200" rtl="0" algn="just">
              <a:lnSpc>
                <a:spcPct val="115000"/>
              </a:lnSpc>
              <a:spcBef>
                <a:spcPts val="0"/>
              </a:spcBef>
              <a:spcAft>
                <a:spcPts val="0"/>
              </a:spcAft>
              <a:buNone/>
            </a:pPr>
            <a:r>
              <a:t/>
            </a:r>
            <a:endParaRPr b="1" sz="1400">
              <a:solidFill>
                <a:schemeClr val="dk1"/>
              </a:solidFill>
              <a:highlight>
                <a:schemeClr val="lt1"/>
              </a:highlight>
            </a:endParaRPr>
          </a:p>
          <a:p>
            <a:pPr indent="0" lvl="0" marL="457200" marR="0" rtl="0" algn="just">
              <a:lnSpc>
                <a:spcPct val="115000"/>
              </a:lnSpc>
              <a:spcBef>
                <a:spcPts val="0"/>
              </a:spcBef>
              <a:spcAft>
                <a:spcPts val="0"/>
              </a:spcAft>
              <a:buSzPct val="102857"/>
              <a:buNone/>
            </a:pPr>
            <a:r>
              <a:t/>
            </a:r>
            <a:endParaRPr b="1" sz="1400">
              <a:solidFill>
                <a:schemeClr val="dk1"/>
              </a:solidFill>
              <a:highlight>
                <a:schemeClr val="lt1"/>
              </a:highlight>
            </a:endParaRPr>
          </a:p>
          <a:p>
            <a:pPr indent="0" lvl="0" marL="914400" rtl="0" algn="l">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ct val="102857"/>
              <a:buNone/>
            </a:pPr>
            <a:r>
              <a:t/>
            </a:r>
            <a:endParaRPr sz="1400">
              <a:solidFill>
                <a:schemeClr val="dk1"/>
              </a:solidFill>
              <a:highlight>
                <a:schemeClr val="lt1"/>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2337c6ec8d_0_14"/>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5. Machine Learning</a:t>
            </a:r>
            <a:endParaRPr b="1" i="1" sz="2400" u="sng"/>
          </a:p>
          <a:p>
            <a:pPr indent="0" lvl="0" marL="0" rtl="0" algn="ctr">
              <a:lnSpc>
                <a:spcPct val="90000"/>
              </a:lnSpc>
              <a:spcBef>
                <a:spcPts val="0"/>
              </a:spcBef>
              <a:spcAft>
                <a:spcPts val="0"/>
              </a:spcAft>
              <a:buClr>
                <a:schemeClr val="dk1"/>
              </a:buClr>
              <a:buSzPts val="4400"/>
              <a:buFont typeface="Play"/>
              <a:buNone/>
            </a:pPr>
            <a:r>
              <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Introduction</a:t>
            </a:r>
            <a:endParaRPr b="1" sz="2400"/>
          </a:p>
        </p:txBody>
      </p:sp>
      <p:sp>
        <p:nvSpPr>
          <p:cNvPr id="134" name="Google Shape;134;p3"/>
          <p:cNvSpPr txBox="1"/>
          <p:nvPr>
            <p:ph idx="1" type="body"/>
          </p:nvPr>
        </p:nvSpPr>
        <p:spPr>
          <a:xfrm>
            <a:off x="554100" y="969775"/>
            <a:ext cx="8908877" cy="5888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600"/>
              <a:buNone/>
            </a:pPr>
            <a:r>
              <a:rPr b="1" lang="fr-FR" sz="1400">
                <a:solidFill>
                  <a:schemeClr val="dk1"/>
                </a:solidFill>
              </a:rPr>
              <a:t>CONTEXTE </a:t>
            </a:r>
            <a:endParaRPr b="1" sz="14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fr-FR" sz="1400">
                <a:solidFill>
                  <a:srgbClr val="202124"/>
                </a:solidFill>
              </a:rPr>
              <a:t>La brigade des pompiers de Londres est le service d'incendie et de sauvetage le plus actif du Royaume-Uni et l'une des plus grandes organisations de lutte contre l'incendie et de sauvetage au monde. </a:t>
            </a:r>
            <a:endParaRPr/>
          </a:p>
          <a:p>
            <a:pPr indent="0" lvl="0" marL="0" rtl="0" algn="just">
              <a:lnSpc>
                <a:spcPct val="115000"/>
              </a:lnSpc>
              <a:spcBef>
                <a:spcPts val="0"/>
              </a:spcBef>
              <a:spcAft>
                <a:spcPts val="0"/>
              </a:spcAft>
              <a:buClr>
                <a:schemeClr val="dk1"/>
              </a:buClr>
              <a:buSzPts val="1100"/>
              <a:buFont typeface="Arial"/>
              <a:buNone/>
            </a:pPr>
            <a:r>
              <a:t/>
            </a:r>
            <a:endParaRPr sz="1400">
              <a:solidFill>
                <a:srgbClr val="202124"/>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just">
              <a:lnSpc>
                <a:spcPct val="115000"/>
              </a:lnSpc>
              <a:spcBef>
                <a:spcPts val="0"/>
              </a:spcBef>
              <a:spcAft>
                <a:spcPts val="0"/>
              </a:spcAft>
              <a:buClr>
                <a:schemeClr val="dk1"/>
              </a:buClr>
              <a:buSzPts val="1100"/>
              <a:buNone/>
            </a:pPr>
            <a:r>
              <a:rPr b="1" lang="fr-FR" sz="1400">
                <a:solidFill>
                  <a:schemeClr val="dk1"/>
                </a:solidFill>
              </a:rPr>
              <a:t>OBJECTIF</a:t>
            </a:r>
            <a:endParaRPr b="1" sz="1400">
              <a:solidFill>
                <a:schemeClr val="dk1"/>
              </a:solidFill>
            </a:endParaRPr>
          </a:p>
          <a:p>
            <a:pPr indent="0" lvl="0" marL="0" rtl="0" algn="just">
              <a:lnSpc>
                <a:spcPct val="115000"/>
              </a:lnSpc>
              <a:spcBef>
                <a:spcPts val="0"/>
              </a:spcBef>
              <a:spcAft>
                <a:spcPts val="0"/>
              </a:spcAft>
              <a:buClr>
                <a:schemeClr val="dk1"/>
              </a:buClr>
              <a:buSzPts val="1100"/>
              <a:buNone/>
            </a:pPr>
            <a:r>
              <a:t/>
            </a:r>
            <a:endParaRPr sz="1400">
              <a:solidFill>
                <a:schemeClr val="dk1"/>
              </a:solidFill>
            </a:endParaRPr>
          </a:p>
          <a:p>
            <a:pPr indent="0" lvl="0" marL="0" rtl="0" algn="just">
              <a:lnSpc>
                <a:spcPct val="115000"/>
              </a:lnSpc>
              <a:spcBef>
                <a:spcPts val="0"/>
              </a:spcBef>
              <a:spcAft>
                <a:spcPts val="0"/>
              </a:spcAft>
              <a:buClr>
                <a:schemeClr val="dk1"/>
              </a:buClr>
              <a:buSzPts val="1100"/>
              <a:buNone/>
            </a:pPr>
            <a:r>
              <a:rPr lang="fr-FR" sz="1400">
                <a:solidFill>
                  <a:srgbClr val="202124"/>
                </a:solidFill>
              </a:rPr>
              <a:t>L’objectif de ce projet est d’analyser et/ou d’estimer les temps de réponse et de mobilisations de la Brigade des Pompiers de Londres.</a:t>
            </a:r>
            <a:endParaRPr sz="1400">
              <a:solidFill>
                <a:srgbClr val="202124"/>
              </a:solidFill>
            </a:endParaRPr>
          </a:p>
          <a:p>
            <a:pPr indent="0" lvl="0" marL="0" rtl="0" algn="just">
              <a:lnSpc>
                <a:spcPct val="115000"/>
              </a:lnSpc>
              <a:spcBef>
                <a:spcPts val="0"/>
              </a:spcBef>
              <a:spcAft>
                <a:spcPts val="0"/>
              </a:spcAft>
              <a:buClr>
                <a:schemeClr val="dk1"/>
              </a:buClr>
              <a:buSzPts val="1100"/>
              <a:buNone/>
            </a:pPr>
            <a:r>
              <a:rPr lang="fr-FR" sz="1400">
                <a:solidFill>
                  <a:srgbClr val="202124"/>
                </a:solidFill>
              </a:rPr>
              <a:t>Ce rapport présente les étapes d’exploration, de data visualisation et de pre-processing des données. </a:t>
            </a:r>
            <a:endParaRPr sz="1400">
              <a:solidFill>
                <a:srgbClr val="202124"/>
              </a:solidFill>
            </a:endParaRPr>
          </a:p>
          <a:p>
            <a:pPr indent="0" lvl="0" marL="0" rtl="0" algn="just">
              <a:lnSpc>
                <a:spcPct val="115000"/>
              </a:lnSpc>
              <a:spcBef>
                <a:spcPts val="0"/>
              </a:spcBef>
              <a:spcAft>
                <a:spcPts val="0"/>
              </a:spcAft>
              <a:buClr>
                <a:schemeClr val="dk1"/>
              </a:buClr>
              <a:buSzPts val="1100"/>
              <a:buNone/>
            </a:pPr>
            <a:r>
              <a:t/>
            </a:r>
            <a:endParaRPr sz="1400">
              <a:solidFill>
                <a:srgbClr val="202124"/>
              </a:solidFill>
              <a:latin typeface="Roboto"/>
              <a:ea typeface="Roboto"/>
              <a:cs typeface="Roboto"/>
              <a:sym typeface="Roboto"/>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268a7f0058_0_0"/>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1</a:t>
            </a:r>
            <a:r>
              <a:rPr b="1" lang="fr-FR" sz="2400"/>
              <a:t> Méthodologie</a:t>
            </a:r>
            <a:endParaRPr b="1" sz="2400"/>
          </a:p>
        </p:txBody>
      </p:sp>
      <p:sp>
        <p:nvSpPr>
          <p:cNvPr id="309" name="Google Shape;309;g3268a7f0058_0_0"/>
          <p:cNvSpPr txBox="1"/>
          <p:nvPr>
            <p:ph idx="1" type="body"/>
          </p:nvPr>
        </p:nvSpPr>
        <p:spPr>
          <a:xfrm>
            <a:off x="269350" y="969775"/>
            <a:ext cx="10017600" cy="5888100"/>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rtl="0" algn="l">
              <a:lnSpc>
                <a:spcPct val="90000"/>
              </a:lnSpc>
              <a:spcBef>
                <a:spcPts val="1000"/>
              </a:spcBef>
              <a:spcAft>
                <a:spcPts val="0"/>
              </a:spcAft>
              <a:buClr>
                <a:schemeClr val="dk1"/>
              </a:buClr>
              <a:buSzPct val="96096"/>
              <a:buChar char="►"/>
            </a:pPr>
            <a:r>
              <a:rPr b="1" lang="fr-FR">
                <a:solidFill>
                  <a:schemeClr val="dk1"/>
                </a:solidFill>
              </a:rPr>
              <a:t>2 approches pour calculer 3 variables continues, avec chacune leur variables explicatives</a:t>
            </a:r>
            <a:endParaRPr b="1">
              <a:solidFill>
                <a:schemeClr val="dk1"/>
              </a:solidFill>
            </a:endParaRPr>
          </a:p>
          <a:p>
            <a:pPr indent="0" lvl="0" marL="0" rtl="0" algn="just">
              <a:lnSpc>
                <a:spcPct val="115000"/>
              </a:lnSpc>
              <a:spcBef>
                <a:spcPts val="0"/>
              </a:spcBef>
              <a:spcAft>
                <a:spcPts val="0"/>
              </a:spcAft>
              <a:buClr>
                <a:schemeClr val="dk1"/>
              </a:buClr>
              <a:buSzPct val="84942"/>
              <a:buNone/>
            </a:pPr>
            <a:r>
              <a:t/>
            </a:r>
            <a:endParaRPr sz="1400">
              <a:solidFill>
                <a:schemeClr val="dk1"/>
              </a:solidFill>
            </a:endParaRPr>
          </a:p>
          <a:p>
            <a:pPr indent="-317500" lvl="0" marL="457200" marR="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Approche classique : Régression </a:t>
            </a:r>
            <a:endParaRPr b="1"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Utilisation de LazyRegressor par cible, sur les n dernières années</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Appliquer un GridSearchCV sur les top Regressor par cible</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Obtention des scores RMSE/MAE Train et Test, et des hyperparamètres </a:t>
            </a:r>
            <a:endParaRPr sz="1400">
              <a:solidFill>
                <a:schemeClr val="dk1"/>
              </a:solidFill>
              <a:highlight>
                <a:schemeClr val="lt1"/>
              </a:highlight>
            </a:endParaRPr>
          </a:p>
          <a:p>
            <a:pPr indent="0" lvl="0" marL="0" marR="0" rtl="0" algn="just">
              <a:lnSpc>
                <a:spcPct val="115000"/>
              </a:lnSpc>
              <a:spcBef>
                <a:spcPts val="0"/>
              </a:spcBef>
              <a:spcAft>
                <a:spcPts val="0"/>
              </a:spcAft>
              <a:buSzPct val="111196"/>
              <a:buNone/>
            </a:pPr>
            <a:r>
              <a:t/>
            </a:r>
            <a:endParaRPr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Approche par classification : discrétiser les cibles </a:t>
            </a:r>
            <a:endParaRPr b="1"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Utilisation de LazyClassifier par cible, sur les n dernières années</a:t>
            </a:r>
            <a:endParaRPr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Test de bins manuel (Dataset trop déséquilibré, et réquilibrage inefficace), test par qcut (retenu )</a:t>
            </a:r>
            <a:endParaRPr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Appliquer un GridSearchCV sur les top Classifier par cible</a:t>
            </a:r>
            <a:endParaRPr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lang="fr-FR" sz="1400">
                <a:solidFill>
                  <a:schemeClr val="dk1"/>
                </a:solidFill>
                <a:highlight>
                  <a:schemeClr val="lt1"/>
                </a:highlight>
              </a:rPr>
              <a:t>Obtention des scores F1 Train et Test, et des hyperparamètres</a:t>
            </a:r>
            <a:endParaRPr sz="1400">
              <a:solidFill>
                <a:schemeClr val="dk1"/>
              </a:solidFill>
              <a:highlight>
                <a:schemeClr val="lt1"/>
              </a:highlight>
            </a:endParaRPr>
          </a:p>
          <a:p>
            <a:pPr indent="0" lvl="0" marL="0" marR="0" rtl="0" algn="just">
              <a:lnSpc>
                <a:spcPct val="115000"/>
              </a:lnSpc>
              <a:spcBef>
                <a:spcPts val="0"/>
              </a:spcBef>
              <a:spcAft>
                <a:spcPts val="0"/>
              </a:spcAft>
              <a:buSzPct val="111196"/>
              <a:buNone/>
            </a:pPr>
            <a:r>
              <a:t/>
            </a:r>
            <a:endParaRPr sz="1400">
              <a:solidFill>
                <a:schemeClr val="dk1"/>
              </a:solidFill>
              <a:highlight>
                <a:schemeClr val="lt1"/>
              </a:highlight>
            </a:endParaRPr>
          </a:p>
          <a:p>
            <a:pPr indent="-317500" lvl="0" marL="45720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Recherche d’autres solutions, essai sur “Temps de trajet” pour comparaison, en priorisant “Code Postal de District” </a:t>
            </a:r>
            <a:endParaRPr b="1"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Entraîner</a:t>
            </a:r>
            <a:r>
              <a:rPr b="1" lang="fr-FR" sz="1400">
                <a:solidFill>
                  <a:schemeClr val="dk1"/>
                </a:solidFill>
                <a:highlight>
                  <a:schemeClr val="lt1"/>
                </a:highlight>
              </a:rPr>
              <a:t> différents modèles par “Code Postal de District” et moyenne des scores</a:t>
            </a:r>
            <a:endParaRPr b="1" sz="1400">
              <a:solidFill>
                <a:schemeClr val="dk1"/>
              </a:solidFill>
              <a:highlight>
                <a:schemeClr val="lt1"/>
              </a:highlight>
            </a:endParaRPr>
          </a:p>
          <a:p>
            <a:pPr indent="-317500" lvl="2" marL="137160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Création d’un Dataset avec le </a:t>
            </a:r>
            <a:r>
              <a:rPr b="1" lang="fr-FR">
                <a:solidFill>
                  <a:schemeClr val="dk1"/>
                </a:solidFill>
                <a:highlight>
                  <a:schemeClr val="lt1"/>
                </a:highlight>
              </a:rPr>
              <a:t>“Code Postal de District” non encodé</a:t>
            </a:r>
            <a:endParaRPr b="1">
              <a:solidFill>
                <a:schemeClr val="dk1"/>
              </a:solidFill>
              <a:highlight>
                <a:schemeClr val="lt1"/>
              </a:highlight>
            </a:endParaRPr>
          </a:p>
          <a:p>
            <a:pPr indent="-320039" lvl="2" marL="1371600" rtl="0" algn="just">
              <a:lnSpc>
                <a:spcPct val="115000"/>
              </a:lnSpc>
              <a:spcBef>
                <a:spcPts val="0"/>
              </a:spcBef>
              <a:spcAft>
                <a:spcPts val="0"/>
              </a:spcAft>
              <a:buClr>
                <a:schemeClr val="dk1"/>
              </a:buClr>
              <a:buSzPct val="111196"/>
              <a:buChar char="■"/>
            </a:pPr>
            <a:r>
              <a:rPr b="1" lang="fr-FR">
                <a:solidFill>
                  <a:schemeClr val="dk1"/>
                </a:solidFill>
                <a:highlight>
                  <a:schemeClr val="lt1"/>
                </a:highlight>
              </a:rPr>
              <a:t>Appliquer LazyPredict par “Code Postal de District” et moyenne des scores par modèle</a:t>
            </a:r>
            <a:endParaRPr b="1">
              <a:solidFill>
                <a:schemeClr val="dk1"/>
              </a:solidFill>
              <a:highlight>
                <a:schemeClr val="lt1"/>
              </a:highlight>
            </a:endParaRPr>
          </a:p>
          <a:p>
            <a:pPr indent="-320039" lvl="3" marL="1828800" rtl="0" algn="just">
              <a:lnSpc>
                <a:spcPct val="115000"/>
              </a:lnSpc>
              <a:spcBef>
                <a:spcPts val="0"/>
              </a:spcBef>
              <a:spcAft>
                <a:spcPts val="0"/>
              </a:spcAft>
              <a:buClr>
                <a:schemeClr val="dk1"/>
              </a:buClr>
              <a:buSzPct val="129729"/>
              <a:buChar char="●"/>
            </a:pPr>
            <a:r>
              <a:rPr b="1" lang="fr-FR">
                <a:solidFill>
                  <a:schemeClr val="dk1"/>
                </a:solidFill>
              </a:rPr>
              <a:t>Test sur la régression</a:t>
            </a:r>
            <a:endParaRPr b="1">
              <a:solidFill>
                <a:schemeClr val="dk1"/>
              </a:solidFill>
            </a:endParaRPr>
          </a:p>
          <a:p>
            <a:pPr indent="-320038" lvl="3" marL="1828800" rtl="0" algn="just">
              <a:lnSpc>
                <a:spcPct val="115000"/>
              </a:lnSpc>
              <a:spcBef>
                <a:spcPts val="0"/>
              </a:spcBef>
              <a:spcAft>
                <a:spcPts val="0"/>
              </a:spcAft>
              <a:buClr>
                <a:schemeClr val="dk1"/>
              </a:buClr>
              <a:buSzPct val="129729"/>
              <a:buChar char="●"/>
            </a:pPr>
            <a:r>
              <a:rPr b="1" lang="fr-FR">
                <a:solidFill>
                  <a:schemeClr val="dk1"/>
                </a:solidFill>
                <a:highlight>
                  <a:schemeClr val="lt1"/>
                </a:highlight>
              </a:rPr>
              <a:t>Test sur la classification</a:t>
            </a:r>
            <a:endParaRPr b="1">
              <a:solidFill>
                <a:schemeClr val="dk1"/>
              </a:solidFill>
              <a:highlight>
                <a:schemeClr val="lt1"/>
              </a:highlight>
            </a:endParaRPr>
          </a:p>
          <a:p>
            <a:pPr indent="0" lvl="0" marL="1828800" rtl="0" algn="just">
              <a:lnSpc>
                <a:spcPct val="115000"/>
              </a:lnSpc>
              <a:spcBef>
                <a:spcPts val="0"/>
              </a:spcBef>
              <a:spcAft>
                <a:spcPts val="0"/>
              </a:spcAft>
              <a:buSzPct val="86486"/>
              <a:buNone/>
            </a:pPr>
            <a:r>
              <a:t/>
            </a:r>
            <a:endParaRPr b="1">
              <a:solidFill>
                <a:schemeClr val="dk1"/>
              </a:solidFill>
              <a:highlight>
                <a:schemeClr val="lt1"/>
              </a:highlight>
            </a:endParaRPr>
          </a:p>
          <a:p>
            <a:pPr indent="-317500" lvl="1" marL="91440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Entraîner</a:t>
            </a:r>
            <a:r>
              <a:rPr b="1" lang="fr-FR" sz="1400">
                <a:solidFill>
                  <a:schemeClr val="dk1"/>
                </a:solidFill>
                <a:highlight>
                  <a:schemeClr val="lt1"/>
                </a:highlight>
              </a:rPr>
              <a:t> 1 Modèle KNN avec des poids customisés</a:t>
            </a:r>
            <a:endParaRPr b="1" sz="1400">
              <a:solidFill>
                <a:schemeClr val="dk1"/>
              </a:solidFill>
              <a:highlight>
                <a:schemeClr val="lt1"/>
              </a:highlight>
            </a:endParaRPr>
          </a:p>
          <a:p>
            <a:pPr indent="-317500" lvl="2" marL="1371600" rtl="0" algn="just">
              <a:lnSpc>
                <a:spcPct val="115000"/>
              </a:lnSpc>
              <a:spcBef>
                <a:spcPts val="0"/>
              </a:spcBef>
              <a:spcAft>
                <a:spcPts val="0"/>
              </a:spcAft>
              <a:buClr>
                <a:schemeClr val="dk1"/>
              </a:buClr>
              <a:buSzPct val="108108"/>
              <a:buChar char="■"/>
            </a:pPr>
            <a:r>
              <a:rPr b="1" lang="fr-FR" sz="1400">
                <a:solidFill>
                  <a:schemeClr val="dk1"/>
                </a:solidFill>
                <a:highlight>
                  <a:schemeClr val="lt1"/>
                </a:highlight>
              </a:rPr>
              <a:t>Création d’un Dataset </a:t>
            </a:r>
            <a:r>
              <a:rPr b="1" lang="fr-FR">
                <a:solidFill>
                  <a:schemeClr val="dk1"/>
                </a:solidFill>
                <a:highlight>
                  <a:schemeClr val="lt1"/>
                </a:highlight>
              </a:rPr>
              <a:t>encodant les données dans un entier utilisé comme un champ de bit</a:t>
            </a:r>
            <a:endParaRPr b="1">
              <a:solidFill>
                <a:schemeClr val="dk1"/>
              </a:solidFill>
              <a:highlight>
                <a:schemeClr val="lt1"/>
              </a:highlight>
            </a:endParaRPr>
          </a:p>
          <a:p>
            <a:pPr indent="-320039" lvl="3" marL="1828800" rtl="0" algn="just">
              <a:lnSpc>
                <a:spcPct val="115000"/>
              </a:lnSpc>
              <a:spcBef>
                <a:spcPts val="0"/>
              </a:spcBef>
              <a:spcAft>
                <a:spcPts val="0"/>
              </a:spcAft>
              <a:buClr>
                <a:schemeClr val="dk1"/>
              </a:buClr>
              <a:buSzPct val="129729"/>
              <a:buChar char="●"/>
            </a:pPr>
            <a:r>
              <a:rPr b="1" lang="fr-FR">
                <a:solidFill>
                  <a:schemeClr val="dk1"/>
                </a:solidFill>
                <a:highlight>
                  <a:schemeClr val="lt1"/>
                </a:highlight>
              </a:rPr>
              <a:t>9 bits de poids fort pour PostCodeDistrict, puis 4 bits pour Mois, 3 pour Jour et 5 pour Heure</a:t>
            </a:r>
            <a:endParaRPr b="1">
              <a:solidFill>
                <a:schemeClr val="dk1"/>
              </a:solidFill>
              <a:highlight>
                <a:schemeClr val="lt1"/>
              </a:highlight>
            </a:endParaRPr>
          </a:p>
          <a:p>
            <a:pPr indent="-320039" lvl="2" marL="1371600" rtl="0" algn="just">
              <a:lnSpc>
                <a:spcPct val="115000"/>
              </a:lnSpc>
              <a:spcBef>
                <a:spcPts val="0"/>
              </a:spcBef>
              <a:spcAft>
                <a:spcPts val="0"/>
              </a:spcAft>
              <a:buClr>
                <a:schemeClr val="dk1"/>
              </a:buClr>
              <a:buSzPct val="111196"/>
              <a:buChar char="■"/>
            </a:pPr>
            <a:r>
              <a:rPr b="1" lang="fr-FR" sz="1400">
                <a:solidFill>
                  <a:schemeClr val="dk1"/>
                </a:solidFill>
                <a:highlight>
                  <a:schemeClr val="lt1"/>
                </a:highlight>
              </a:rPr>
              <a:t>Appliquer LazyPredict </a:t>
            </a:r>
            <a:r>
              <a:rPr b="1" lang="fr-FR">
                <a:solidFill>
                  <a:schemeClr val="dk1"/>
                </a:solidFill>
                <a:highlight>
                  <a:schemeClr val="lt1"/>
                </a:highlight>
              </a:rPr>
              <a:t>avec l’entier</a:t>
            </a:r>
            <a:r>
              <a:rPr b="1" lang="fr-FR" sz="1400">
                <a:solidFill>
                  <a:schemeClr val="dk1"/>
                </a:solidFill>
                <a:highlight>
                  <a:schemeClr val="lt1"/>
                </a:highlight>
              </a:rPr>
              <a:t> comme données et moyenne des scores par </a:t>
            </a:r>
            <a:r>
              <a:rPr b="1" lang="fr-FR">
                <a:solidFill>
                  <a:schemeClr val="dk1"/>
                </a:solidFill>
                <a:highlight>
                  <a:schemeClr val="lt1"/>
                </a:highlight>
              </a:rPr>
              <a:t>modèle</a:t>
            </a:r>
            <a:endParaRPr b="1" sz="1400">
              <a:solidFill>
                <a:schemeClr val="dk1"/>
              </a:solidFill>
              <a:highlight>
                <a:schemeClr val="lt1"/>
              </a:highlight>
            </a:endParaRPr>
          </a:p>
          <a:p>
            <a:pPr indent="-320039" lvl="3" marL="1828800" rtl="0" algn="just">
              <a:lnSpc>
                <a:spcPct val="115000"/>
              </a:lnSpc>
              <a:spcBef>
                <a:spcPts val="0"/>
              </a:spcBef>
              <a:spcAft>
                <a:spcPts val="0"/>
              </a:spcAft>
              <a:buClr>
                <a:schemeClr val="dk1"/>
              </a:buClr>
              <a:buSzPct val="129729"/>
              <a:buChar char="●"/>
            </a:pPr>
            <a:r>
              <a:rPr b="1" lang="fr-FR" sz="1200">
                <a:solidFill>
                  <a:schemeClr val="dk1"/>
                </a:solidFill>
                <a:highlight>
                  <a:schemeClr val="lt1"/>
                </a:highlight>
              </a:rPr>
              <a:t>Test</a:t>
            </a:r>
            <a:r>
              <a:rPr b="1" lang="fr-FR">
                <a:solidFill>
                  <a:schemeClr val="dk1"/>
                </a:solidFill>
                <a:highlight>
                  <a:schemeClr val="lt1"/>
                </a:highlight>
              </a:rPr>
              <a:t>s</a:t>
            </a:r>
            <a:r>
              <a:rPr b="1" lang="fr-FR" sz="1200">
                <a:solidFill>
                  <a:schemeClr val="dk1"/>
                </a:solidFill>
                <a:highlight>
                  <a:schemeClr val="lt1"/>
                </a:highlight>
              </a:rPr>
              <a:t> sur la classification</a:t>
            </a:r>
            <a:endParaRPr sz="1400">
              <a:solidFill>
                <a:schemeClr val="dk1"/>
              </a:solidFill>
              <a:highlight>
                <a:schemeClr val="lt1"/>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d80578dede_0_19"/>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1</a:t>
            </a:r>
            <a:r>
              <a:rPr b="1" lang="fr-FR" sz="2400"/>
              <a:t> Méthodologie</a:t>
            </a:r>
            <a:endParaRPr b="1" sz="2400"/>
          </a:p>
        </p:txBody>
      </p:sp>
      <p:sp>
        <p:nvSpPr>
          <p:cNvPr id="315" name="Google Shape;315;g2d80578dede_0_19"/>
          <p:cNvSpPr txBox="1"/>
          <p:nvPr>
            <p:ph idx="1" type="body"/>
          </p:nvPr>
        </p:nvSpPr>
        <p:spPr>
          <a:xfrm>
            <a:off x="269350" y="969775"/>
            <a:ext cx="10017600" cy="5888100"/>
          </a:xfrm>
          <a:prstGeom prst="rect">
            <a:avLst/>
          </a:prstGeom>
          <a:noFill/>
          <a:ln>
            <a:noFill/>
          </a:ln>
        </p:spPr>
        <p:txBody>
          <a:bodyPr anchorCtr="0" anchor="t" bIns="45700" lIns="91425" spcFirstLastPara="1" rIns="91425" wrap="square" tIns="45700">
            <a:normAutofit/>
          </a:bodyPr>
          <a:lstStyle/>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Outils avancés </a:t>
            </a:r>
            <a:endParaRPr b="1"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XGBoost : Régression et Classification</a:t>
            </a:r>
            <a:endParaRPr b="1" sz="1400">
              <a:solidFill>
                <a:schemeClr val="dk1"/>
              </a:solidFill>
              <a:highlight>
                <a:schemeClr val="lt1"/>
              </a:highlight>
            </a:endParaRPr>
          </a:p>
          <a:p>
            <a:pPr indent="-317497" lvl="2" marL="13716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Appliquer un GridSearchCV sur </a:t>
            </a:r>
            <a:r>
              <a:rPr lang="fr-FR">
                <a:solidFill>
                  <a:schemeClr val="dk1"/>
                </a:solidFill>
                <a:highlight>
                  <a:schemeClr val="lt1"/>
                </a:highlight>
              </a:rPr>
              <a:t>XGBoost</a:t>
            </a:r>
            <a:endParaRPr sz="1400">
              <a:solidFill>
                <a:schemeClr val="dk1"/>
              </a:solidFill>
              <a:highlight>
                <a:schemeClr val="lt1"/>
              </a:highlight>
            </a:endParaRPr>
          </a:p>
          <a:p>
            <a:pPr indent="-317497" lvl="2" marL="13716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Obtention des scores Train et Test, et des hyperparamètres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Voting et Stacking </a:t>
            </a:r>
            <a:r>
              <a:rPr b="1" lang="fr-FR" sz="1400">
                <a:solidFill>
                  <a:schemeClr val="dk1"/>
                </a:solidFill>
                <a:highlight>
                  <a:schemeClr val="lt1"/>
                </a:highlight>
              </a:rPr>
              <a:t>: Régression et Classification</a:t>
            </a:r>
            <a:endParaRPr b="1" sz="1400">
              <a:solidFill>
                <a:schemeClr val="dk1"/>
              </a:solidFill>
              <a:highlight>
                <a:schemeClr val="lt1"/>
              </a:highlight>
            </a:endParaRPr>
          </a:p>
          <a:p>
            <a:pPr indent="-317497" lvl="2" marL="1371600" rtl="0" algn="just">
              <a:lnSpc>
                <a:spcPct val="115000"/>
              </a:lnSpc>
              <a:spcBef>
                <a:spcPts val="0"/>
              </a:spcBef>
              <a:spcAft>
                <a:spcPts val="0"/>
              </a:spcAft>
              <a:buClr>
                <a:schemeClr val="dk1"/>
              </a:buClr>
              <a:buSzPts val="1400"/>
              <a:buChar char="■"/>
            </a:pPr>
            <a:r>
              <a:rPr lang="fr-FR">
                <a:solidFill>
                  <a:schemeClr val="dk1"/>
                </a:solidFill>
                <a:highlight>
                  <a:schemeClr val="lt1"/>
                </a:highlight>
              </a:rPr>
              <a:t>Utiliser les tops 5 des modèles</a:t>
            </a:r>
            <a:r>
              <a:rPr lang="fr-FR" sz="1400">
                <a:solidFill>
                  <a:schemeClr val="dk1"/>
                </a:solidFill>
                <a:highlight>
                  <a:schemeClr val="lt1"/>
                </a:highlight>
              </a:rPr>
              <a:t> par cible</a:t>
            </a:r>
            <a:endParaRPr sz="1400">
              <a:solidFill>
                <a:schemeClr val="dk1"/>
              </a:solidFill>
              <a:highlight>
                <a:schemeClr val="lt1"/>
              </a:highlight>
            </a:endParaRPr>
          </a:p>
          <a:p>
            <a:pPr indent="-317497" lvl="2" marL="137160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Obtention des scores Train et Test</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Deep Learning </a:t>
            </a:r>
            <a:endParaRPr b="1"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Régression par PyTorch</a:t>
            </a:r>
            <a:endParaRPr b="1" sz="1400">
              <a:solidFill>
                <a:schemeClr val="dk1"/>
              </a:solidFill>
              <a:highlight>
                <a:schemeClr val="lt1"/>
              </a:highlight>
            </a:endParaRPr>
          </a:p>
          <a:p>
            <a:pPr indent="0" lvl="0" marL="914400" rtl="0" algn="just">
              <a:lnSpc>
                <a:spcPct val="115000"/>
              </a:lnSpc>
              <a:spcBef>
                <a:spcPts val="0"/>
              </a:spcBef>
              <a:spcAft>
                <a:spcPts val="0"/>
              </a:spcAft>
              <a:buSzPts val="1440"/>
              <a:buNone/>
            </a:pPr>
            <a:r>
              <a:t/>
            </a:r>
            <a:endParaRPr b="1" sz="1400">
              <a:solidFill>
                <a:schemeClr val="dk1"/>
              </a:solidFill>
              <a:highlight>
                <a:schemeClr val="lt1"/>
              </a:highlight>
            </a:endParaRPr>
          </a:p>
          <a:p>
            <a:pPr indent="-317500" lvl="0" marL="457200" rtl="0" algn="l">
              <a:lnSpc>
                <a:spcPct val="90000"/>
              </a:lnSpc>
              <a:spcBef>
                <a:spcPts val="0"/>
              </a:spcBef>
              <a:spcAft>
                <a:spcPts val="0"/>
              </a:spcAft>
              <a:buClr>
                <a:schemeClr val="dk1"/>
              </a:buClr>
              <a:buSzPts val="1400"/>
              <a:buChar char="●"/>
            </a:pPr>
            <a:r>
              <a:rPr b="1" lang="fr-FR" sz="1400">
                <a:solidFill>
                  <a:schemeClr val="dk1"/>
                </a:solidFill>
                <a:highlight>
                  <a:schemeClr val="lt1"/>
                </a:highlight>
              </a:rPr>
              <a:t>Modèle retenu</a:t>
            </a:r>
            <a:endParaRPr b="1" sz="2400">
              <a:solidFill>
                <a:schemeClr val="accent1"/>
              </a:solidFill>
            </a:endParaRPr>
          </a:p>
          <a:p>
            <a:pPr indent="-317500" lvl="1" marL="9144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Pas de Spoil :) </a:t>
            </a:r>
            <a:endParaRPr b="1" sz="1400">
              <a:solidFill>
                <a:schemeClr val="dk1"/>
              </a:solidFill>
              <a:highlight>
                <a:schemeClr val="lt1"/>
              </a:highlight>
            </a:endParaRPr>
          </a:p>
          <a:p>
            <a:pPr indent="-317500" lvl="1" marL="9144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Interprétabilité</a:t>
            </a:r>
            <a:endParaRPr b="1" sz="1400">
              <a:solidFill>
                <a:schemeClr val="dk1"/>
              </a:solidFill>
              <a:highlight>
                <a:schemeClr val="lt1"/>
              </a:highlight>
            </a:endParaRPr>
          </a:p>
          <a:p>
            <a:pPr indent="0" lvl="0" marL="914400" rtl="0" algn="l">
              <a:lnSpc>
                <a:spcPct val="90000"/>
              </a:lnSpc>
              <a:spcBef>
                <a:spcPts val="0"/>
              </a:spcBef>
              <a:spcAft>
                <a:spcPts val="0"/>
              </a:spcAft>
              <a:buSzPts val="1440"/>
              <a:buNone/>
            </a:pPr>
            <a:r>
              <a:t/>
            </a:r>
            <a:endParaRPr b="1" sz="2400">
              <a:solidFill>
                <a:schemeClr val="accent1"/>
              </a:solidFill>
            </a:endParaRPr>
          </a:p>
          <a:p>
            <a:pPr indent="0" lvl="0" marL="0" rtl="0" algn="just">
              <a:lnSpc>
                <a:spcPct val="115000"/>
              </a:lnSpc>
              <a:spcBef>
                <a:spcPts val="0"/>
              </a:spcBef>
              <a:spcAft>
                <a:spcPts val="0"/>
              </a:spcAft>
              <a:buSzPts val="1440"/>
              <a:buNone/>
            </a:pPr>
            <a:r>
              <a:t/>
            </a:r>
            <a:endParaRPr sz="1400">
              <a:solidFill>
                <a:schemeClr val="dk1"/>
              </a:solidFill>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2381480966_1_51"/>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2</a:t>
            </a:r>
            <a:r>
              <a:rPr b="1" lang="fr-FR" sz="2400"/>
              <a:t> Résultats par LazyPredict</a:t>
            </a:r>
            <a:endParaRPr b="1" sz="2400">
              <a:highlight>
                <a:srgbClr val="FFFF00"/>
              </a:highlight>
            </a:endParaRPr>
          </a:p>
        </p:txBody>
      </p:sp>
      <p:sp>
        <p:nvSpPr>
          <p:cNvPr id="321" name="Google Shape;321;g32381480966_1_51"/>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0" marR="0" rtl="0" algn="just">
              <a:lnSpc>
                <a:spcPct val="115000"/>
              </a:lnSpc>
              <a:spcBef>
                <a:spcPts val="0"/>
              </a:spcBef>
              <a:spcAft>
                <a:spcPts val="0"/>
              </a:spcAft>
              <a:buClr>
                <a:schemeClr val="dk1"/>
              </a:buClr>
              <a:buSzPts val="1100"/>
              <a:buFont typeface="Arial"/>
              <a:buNone/>
            </a:pPr>
            <a:r>
              <a:rPr lang="fr-FR" sz="1400">
                <a:solidFill>
                  <a:schemeClr val="dk1"/>
                </a:solidFill>
                <a:highlight>
                  <a:schemeClr val="lt1"/>
                </a:highlight>
              </a:rPr>
              <a:t>Nous avons utiliser deux modèles d’apprentissage automatique de ML (AutoML) pour déterminer les modèles les plus performants sur nos jeux de données.</a:t>
            </a:r>
            <a:endParaRPr sz="1400">
              <a:solidFill>
                <a:schemeClr val="dk1"/>
              </a:solidFill>
              <a:highlight>
                <a:schemeClr val="lt1"/>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LazyRegressor()</a:t>
            </a:r>
            <a:endParaRPr b="1" sz="1400">
              <a:solidFill>
                <a:schemeClr val="dk1"/>
              </a:solidFill>
              <a:highlight>
                <a:schemeClr val="lt1"/>
              </a:highlight>
            </a:endParaRPr>
          </a:p>
          <a:p>
            <a:pPr indent="0" lvl="0" marL="457200" marR="0" rtl="0" algn="just">
              <a:lnSpc>
                <a:spcPct val="115000"/>
              </a:lnSpc>
              <a:spcBef>
                <a:spcPts val="0"/>
              </a:spcBef>
              <a:spcAft>
                <a:spcPts val="0"/>
              </a:spcAft>
              <a:buSzPts val="1440"/>
              <a:buNone/>
            </a:pPr>
            <a:r>
              <a:t/>
            </a:r>
            <a:endParaRPr b="1" sz="1400">
              <a:solidFill>
                <a:schemeClr val="dk1"/>
              </a:solidFill>
              <a:highlight>
                <a:schemeClr val="lt1"/>
              </a:highlight>
            </a:endParaRPr>
          </a:p>
          <a:p>
            <a:pPr indent="0" lvl="0" marL="914400" rtl="0" algn="l">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p:txBody>
      </p:sp>
      <p:graphicFrame>
        <p:nvGraphicFramePr>
          <p:cNvPr id="322" name="Google Shape;322;g32381480966_1_51"/>
          <p:cNvGraphicFramePr/>
          <p:nvPr/>
        </p:nvGraphicFramePr>
        <p:xfrm>
          <a:off x="869426" y="2241445"/>
          <a:ext cx="3000000" cy="3000000"/>
        </p:xfrm>
        <a:graphic>
          <a:graphicData uri="http://schemas.openxmlformats.org/drawingml/2006/table">
            <a:tbl>
              <a:tblPr>
                <a:noFill/>
                <a:tableStyleId>{66906E8A-7707-44FA-888A-FC8DF8DB5E13}</a:tableStyleId>
              </a:tblPr>
              <a:tblGrid>
                <a:gridCol w="2023925"/>
                <a:gridCol w="2023925"/>
                <a:gridCol w="1565875"/>
                <a:gridCol w="1416750"/>
              </a:tblGrid>
              <a:tr h="189300">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8350" marB="0" marR="8350" marL="835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Model</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R</a:t>
                      </a:r>
                      <a:r>
                        <a:rPr b="1" lang="fr-FR" sz="1100">
                          <a:solidFill>
                            <a:srgbClr val="FFFFFF"/>
                          </a:solidFill>
                        </a:rPr>
                        <a:t>²</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RMSE</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178150">
                <a:tc rowSpan="3">
                  <a:txBody>
                    <a:bodyPr/>
                    <a:lstStyle/>
                    <a:p>
                      <a:pPr indent="0" lvl="0" marL="0" marR="0" rtl="0" algn="l">
                        <a:lnSpc>
                          <a:spcPct val="100000"/>
                        </a:lnSpc>
                        <a:spcBef>
                          <a:spcPts val="0"/>
                        </a:spcBef>
                        <a:spcAft>
                          <a:spcPts val="0"/>
                        </a:spcAft>
                        <a:buNone/>
                      </a:pPr>
                      <a:r>
                        <a:rPr b="1" i="0" lang="fr-FR" sz="1100" u="none" cap="none" strike="noStrike">
                          <a:solidFill>
                            <a:srgbClr val="000000"/>
                          </a:solidFill>
                          <a:latin typeface="Arial"/>
                          <a:ea typeface="Arial"/>
                          <a:cs typeface="Arial"/>
                          <a:sym typeface="Arial"/>
                        </a:rPr>
                        <a:t>TurnoutTimeSeconds_mean</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HistGradientBoostingRegressor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0.14791214920791973</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34.39176287332295</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15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GradientBoostingRegressor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0.14322833522960254</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34.48615681442885</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930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MLPRegressor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0.14309743683892318</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34.48879112775074</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8150">
                <a:tc rowSpan="3">
                  <a:txBody>
                    <a:bodyPr/>
                    <a:lstStyle/>
                    <a:p>
                      <a:pPr indent="0" lvl="0" marL="0" marR="0" rtl="0" algn="l">
                        <a:lnSpc>
                          <a:spcPct val="100000"/>
                        </a:lnSpc>
                        <a:spcBef>
                          <a:spcPts val="0"/>
                        </a:spcBef>
                        <a:spcAft>
                          <a:spcPts val="0"/>
                        </a:spcAft>
                        <a:buNone/>
                      </a:pPr>
                      <a:r>
                        <a:rPr b="1" i="0" lang="fr-FR" sz="1100" u="none" cap="none" strike="noStrike">
                          <a:solidFill>
                            <a:srgbClr val="000000"/>
                          </a:solidFill>
                          <a:latin typeface="Arial"/>
                          <a:ea typeface="Arial"/>
                          <a:cs typeface="Arial"/>
                          <a:sym typeface="Arial"/>
                        </a:rPr>
                        <a:t>TravelTimeSeconds_mean</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MLPRegressor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0.10821285559284022</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128.011826395485</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15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HistGradientBoostingRegressor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0.09376845473790096</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129.04437481751597</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930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GradientBoostingRegressor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0.046460402249899224</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132.36978288312542</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8150">
                <a:tc rowSpan="3">
                  <a:txBody>
                    <a:bodyPr/>
                    <a:lstStyle/>
                    <a:p>
                      <a:pPr indent="0" lvl="0" marL="0" marR="0" rtl="0" algn="l">
                        <a:lnSpc>
                          <a:spcPct val="100000"/>
                        </a:lnSpc>
                        <a:spcBef>
                          <a:spcPts val="0"/>
                        </a:spcBef>
                        <a:spcAft>
                          <a:spcPts val="0"/>
                        </a:spcAft>
                        <a:buNone/>
                      </a:pPr>
                      <a:r>
                        <a:rPr b="1" i="0" lang="fr-FR" sz="1100" u="none" cap="none" strike="noStrike">
                          <a:solidFill>
                            <a:srgbClr val="000000"/>
                          </a:solidFill>
                          <a:latin typeface="Arial"/>
                          <a:ea typeface="Arial"/>
                          <a:cs typeface="Arial"/>
                          <a:sym typeface="Arial"/>
                        </a:rPr>
                        <a:t>PumpSecondsOnSite_mean</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HistGradientBoostingRegressor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0.2255884284505254</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1293.6857662207317</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15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RandomForestRegressor</a:t>
                      </a:r>
                      <a:endParaRPr b="0" i="0" sz="900" u="none" cap="none" strike="noStrike">
                        <a:solidFill>
                          <a:srgbClr val="000000"/>
                        </a:solidFill>
                        <a:latin typeface="Droid Sans Mono"/>
                        <a:ea typeface="Droid Sans Mono"/>
                        <a:cs typeface="Droid Sans Mono"/>
                        <a:sym typeface="Droid Sans Mono"/>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0.2238012610953195</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1295.1776735465023</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9300">
                <a:tc vMerge="1"/>
                <a:tc>
                  <a:txBody>
                    <a:bodyPr/>
                    <a:lstStyle/>
                    <a:p>
                      <a:pPr indent="0" lvl="0" marL="0" marR="0" rtl="0" algn="l">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BaggingRegressor</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0.22264091508883121</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1296.1453980015692</a:t>
                      </a:r>
                      <a:endParaRPr/>
                    </a:p>
                  </a:txBody>
                  <a:tcPr marT="8350" marB="0" marR="8350" marL="8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2381480966_1_5"/>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2</a:t>
            </a:r>
            <a:r>
              <a:rPr b="1" lang="fr-FR" sz="2400"/>
              <a:t> Résultats par LazyPredict</a:t>
            </a:r>
            <a:endParaRPr b="1" sz="2400"/>
          </a:p>
        </p:txBody>
      </p:sp>
      <p:sp>
        <p:nvSpPr>
          <p:cNvPr id="328" name="Google Shape;328;g32381480966_1_5"/>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0" marR="0" rtl="0" algn="just">
              <a:lnSpc>
                <a:spcPct val="115000"/>
              </a:lnSpc>
              <a:spcBef>
                <a:spcPts val="0"/>
              </a:spcBef>
              <a:spcAft>
                <a:spcPts val="0"/>
              </a:spcAft>
              <a:buClr>
                <a:schemeClr val="dk1"/>
              </a:buClr>
              <a:buSzPts val="1100"/>
              <a:buFont typeface="Arial"/>
              <a:buNone/>
            </a:pPr>
            <a:r>
              <a:rPr lang="fr-FR" sz="1400">
                <a:solidFill>
                  <a:schemeClr val="dk1"/>
                </a:solidFill>
                <a:highlight>
                  <a:schemeClr val="lt1"/>
                </a:highlight>
              </a:rPr>
              <a:t>Nous avons utiliser deux modèles d’apprentissage automatique de ML (AutoML) pour déterminer les modèles les plus performants sur nos jeux de données.</a:t>
            </a:r>
            <a:endParaRPr sz="1400">
              <a:solidFill>
                <a:schemeClr val="dk1"/>
              </a:solidFill>
              <a:highlight>
                <a:schemeClr val="lt1"/>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LazyClassifier()</a:t>
            </a:r>
            <a:endParaRPr b="1" sz="1400">
              <a:solidFill>
                <a:schemeClr val="dk1"/>
              </a:solidFill>
              <a:highlight>
                <a:schemeClr val="lt1"/>
              </a:highlight>
            </a:endParaRPr>
          </a:p>
          <a:p>
            <a:pPr indent="0" lvl="0" marL="457200" marR="0" rtl="0" algn="just">
              <a:lnSpc>
                <a:spcPct val="115000"/>
              </a:lnSpc>
              <a:spcBef>
                <a:spcPts val="0"/>
              </a:spcBef>
              <a:spcAft>
                <a:spcPts val="0"/>
              </a:spcAft>
              <a:buSzPts val="1440"/>
              <a:buNone/>
            </a:pPr>
            <a:r>
              <a:t/>
            </a:r>
            <a:endParaRPr b="1" sz="1400">
              <a:solidFill>
                <a:schemeClr val="dk1"/>
              </a:solidFill>
              <a:highlight>
                <a:schemeClr val="lt1"/>
              </a:highlight>
            </a:endParaRPr>
          </a:p>
          <a:p>
            <a:pPr indent="-317500" lvl="1" marL="91440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Pré-requis: discrétisation des variables cibles continues.</a:t>
            </a:r>
            <a:endParaRPr sz="1400">
              <a:solidFill>
                <a:schemeClr val="dk1"/>
              </a:solidFill>
              <a:highlight>
                <a:schemeClr val="lt1"/>
              </a:highlight>
            </a:endParaRPr>
          </a:p>
          <a:p>
            <a:pPr indent="0" lvl="0" marL="914400" rtl="0" algn="l">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p:txBody>
      </p:sp>
      <p:graphicFrame>
        <p:nvGraphicFramePr>
          <p:cNvPr id="329" name="Google Shape;329;g32381480966_1_5"/>
          <p:cNvGraphicFramePr/>
          <p:nvPr/>
        </p:nvGraphicFramePr>
        <p:xfrm>
          <a:off x="1047709" y="2698959"/>
          <a:ext cx="3000000" cy="3000000"/>
        </p:xfrm>
        <a:graphic>
          <a:graphicData uri="http://schemas.openxmlformats.org/drawingml/2006/table">
            <a:tbl>
              <a:tblPr>
                <a:noFill/>
                <a:tableStyleId>{66906E8A-7707-44FA-888A-FC8DF8DB5E13}</a:tableStyleId>
              </a:tblPr>
              <a:tblGrid>
                <a:gridCol w="2161825"/>
                <a:gridCol w="2462400"/>
                <a:gridCol w="2462400"/>
              </a:tblGrid>
              <a:tr h="206625">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Model</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F1 Score</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194475">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TurnoutTimeSeconds_mean</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MLPClassifier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0.37937819180419796</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47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RandomForestClassifier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0.3763956176441102</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BaggingClassifier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0.3750735333099302</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4475">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TravelTimeSeconds_mean</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MLPClassifier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0.3515479919205275</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47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RandomForestClassifier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0.3166833585013309</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ExtraTreesClassifier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0.3138767084328951</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4475">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PumpSecondsOnSite_mean</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KNeighborsClassifier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0.36141999964012617</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47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QuadraticDiscriminantAnalysis</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0.33171489995969533</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SGDClassifier</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0.3224559374898889</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3"/>
          <p:cNvSpPr txBox="1"/>
          <p:nvPr/>
        </p:nvSpPr>
        <p:spPr>
          <a:xfrm>
            <a:off x="924575" y="869250"/>
            <a:ext cx="3000000" cy="4002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Régression</a:t>
            </a:r>
            <a:endParaRPr b="0" i="0" sz="1400" u="none" cap="none" strike="noStrike">
              <a:solidFill>
                <a:srgbClr val="000000"/>
              </a:solidFill>
              <a:latin typeface="Arial"/>
              <a:ea typeface="Arial"/>
              <a:cs typeface="Arial"/>
              <a:sym typeface="Arial"/>
            </a:endParaRPr>
          </a:p>
        </p:txBody>
      </p:sp>
      <p:sp>
        <p:nvSpPr>
          <p:cNvPr id="335" name="Google Shape;335;p23"/>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3</a:t>
            </a:r>
            <a:r>
              <a:rPr b="1" lang="fr-FR" sz="2400"/>
              <a:t> Résultats par GridSearchCV</a:t>
            </a:r>
            <a:endParaRPr b="1" sz="2400"/>
          </a:p>
        </p:txBody>
      </p:sp>
      <p:graphicFrame>
        <p:nvGraphicFramePr>
          <p:cNvPr id="336" name="Google Shape;336;p23"/>
          <p:cNvGraphicFramePr/>
          <p:nvPr/>
        </p:nvGraphicFramePr>
        <p:xfrm>
          <a:off x="926709" y="1552314"/>
          <a:ext cx="3000000" cy="3000000"/>
        </p:xfrm>
        <a:graphic>
          <a:graphicData uri="http://schemas.openxmlformats.org/drawingml/2006/table">
            <a:tbl>
              <a:tblPr>
                <a:noFill/>
                <a:tableStyleId>{66906E8A-7707-44FA-888A-FC8DF8DB5E13}</a:tableStyleId>
              </a:tblPr>
              <a:tblGrid>
                <a:gridCol w="388325"/>
                <a:gridCol w="1137900"/>
                <a:gridCol w="2354250"/>
                <a:gridCol w="2158050"/>
                <a:gridCol w="1961875"/>
              </a:tblGrid>
              <a:tr h="259225">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HistGradientBoostingRegressor</a:t>
                      </a:r>
                      <a:endParaRPr sz="13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GradientBoostingRegressor</a:t>
                      </a:r>
                      <a:endParaRPr sz="13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100" u="none" cap="none" strike="noStrike">
                          <a:solidFill>
                            <a:srgbClr val="FFFFFF"/>
                          </a:solidFill>
                          <a:latin typeface="Arial"/>
                          <a:ea typeface="Arial"/>
                          <a:cs typeface="Arial"/>
                          <a:sym typeface="Arial"/>
                        </a:rPr>
                        <a:t>RandomForestRegressor</a:t>
                      </a:r>
                      <a:endParaRPr sz="13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826275">
                <a:tc rowSpan="5">
                  <a:txBody>
                    <a:bodyPr/>
                    <a:lstStyle/>
                    <a:p>
                      <a:pPr indent="0" lvl="0" marL="0" marR="0" rtl="0" algn="ctr">
                        <a:lnSpc>
                          <a:spcPct val="100000"/>
                        </a:lnSpc>
                        <a:spcBef>
                          <a:spcPts val="0"/>
                        </a:spcBef>
                        <a:spcAft>
                          <a:spcPts val="0"/>
                        </a:spcAft>
                        <a:buNone/>
                      </a:pPr>
                      <a:r>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Best Params</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learning_rate: 0.1</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max_depth: 20</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max_iter: 100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learning_rate: 0.1</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max_depth: 7</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n_estimators: 100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max_depth: 10</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n_estimators: 300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922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34.08027284076497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34.035442188631336</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33.995333236556476</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922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34.386955954720925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34.423615440240255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34.43891372463589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922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21.87042208144383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21.847026668368823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21.820882662499354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922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21.941782470690125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21.97775244755211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21.985091347496823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37" name="Google Shape;337;p23"/>
          <p:cNvGraphicFramePr/>
          <p:nvPr/>
        </p:nvGraphicFramePr>
        <p:xfrm>
          <a:off x="924575" y="3833302"/>
          <a:ext cx="3000000" cy="3000000"/>
        </p:xfrm>
        <a:graphic>
          <a:graphicData uri="http://schemas.openxmlformats.org/drawingml/2006/table">
            <a:tbl>
              <a:tblPr>
                <a:noFill/>
                <a:tableStyleId>{66906E8A-7707-44FA-888A-FC8DF8DB5E13}</a:tableStyleId>
              </a:tblPr>
              <a:tblGrid>
                <a:gridCol w="382850"/>
                <a:gridCol w="1187550"/>
                <a:gridCol w="2245475"/>
                <a:gridCol w="2058350"/>
                <a:gridCol w="2126175"/>
              </a:tblGrid>
              <a:tr h="198875">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GradientBoostingRegressor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HistGradientBoostingRegressor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MLPRegressor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633950">
                <a:tc rowSpan="5">
                  <a:txBody>
                    <a:bodyPr/>
                    <a:lstStyle/>
                    <a:p>
                      <a:pPr indent="0" lvl="0" marL="0" marR="0" rtl="0" algn="ctr">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TravelTimeSeconds_mean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Best Params</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learning_rate: 0.1</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max_depth: 7</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n_estimators: 200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learning_rate: 0.1</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max_depth: 15</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max_iter: 300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activation: logistic</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hidden_layer_sizes: (50, 50)</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learning_rate_init: 0.001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8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125.69530555442562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127.13219080124112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127.35921238039914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8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127.70508833447897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127.86899744028842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127.8249294715509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8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91.70110332885189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92.82680030437741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93.18456507123268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8650">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92.88857417666854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93.02890657947654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93.24577665440069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8" name="Google Shape;338;p23"/>
          <p:cNvSpPr txBox="1"/>
          <p:nvPr/>
        </p:nvSpPr>
        <p:spPr>
          <a:xfrm rot="-5400000">
            <a:off x="167700" y="2641898"/>
            <a:ext cx="18567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fr-FR" sz="1000">
                <a:solidFill>
                  <a:schemeClr val="dk1"/>
                </a:solidFill>
              </a:rPr>
              <a:t>TurnoutTimeMinutes_mean</a:t>
            </a:r>
            <a:endParaRPr sz="1600">
              <a:solidFill>
                <a:srgbClr val="3F3F3F"/>
              </a:solidFill>
              <a:latin typeface="Trebuchet MS"/>
              <a:ea typeface="Trebuchet MS"/>
              <a:cs typeface="Trebuchet MS"/>
              <a:sym typeface="Trebuchet MS"/>
            </a:endParaRPr>
          </a:p>
        </p:txBody>
      </p:sp>
      <p:sp>
        <p:nvSpPr>
          <p:cNvPr id="339" name="Google Shape;339;p23"/>
          <p:cNvSpPr txBox="1"/>
          <p:nvPr/>
        </p:nvSpPr>
        <p:spPr>
          <a:xfrm rot="-5400000">
            <a:off x="218475" y="4749475"/>
            <a:ext cx="1785300" cy="35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fr-FR" sz="1000">
                <a:solidFill>
                  <a:schemeClr val="dk1"/>
                </a:solidFill>
              </a:rPr>
              <a:t>TravelTimeSeconds_mean</a:t>
            </a:r>
            <a:endParaRPr>
              <a:solidFill>
                <a:srgbClr val="3F3F3F"/>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4"/>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3</a:t>
            </a:r>
            <a:r>
              <a:rPr b="1" lang="fr-FR" sz="2400"/>
              <a:t> Résultats par GridSearchCV</a:t>
            </a:r>
            <a:endParaRPr b="1" sz="2400"/>
          </a:p>
        </p:txBody>
      </p:sp>
      <p:graphicFrame>
        <p:nvGraphicFramePr>
          <p:cNvPr id="345" name="Google Shape;345;p24"/>
          <p:cNvGraphicFramePr/>
          <p:nvPr/>
        </p:nvGraphicFramePr>
        <p:xfrm>
          <a:off x="838200" y="1703039"/>
          <a:ext cx="3000000" cy="3000000"/>
        </p:xfrm>
        <a:graphic>
          <a:graphicData uri="http://schemas.openxmlformats.org/drawingml/2006/table">
            <a:tbl>
              <a:tblPr>
                <a:noFill/>
                <a:tableStyleId>{66906E8A-7707-44FA-888A-FC8DF8DB5E13}</a:tableStyleId>
              </a:tblPr>
              <a:tblGrid>
                <a:gridCol w="382850"/>
                <a:gridCol w="1085325"/>
                <a:gridCol w="2245450"/>
                <a:gridCol w="2058350"/>
                <a:gridCol w="2348425"/>
              </a:tblGrid>
              <a:tr h="398075">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MLPRegressor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HistGradientBoostingRegressor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ExtraTreeRegressor</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682350">
                <a:tc rowSpan="5">
                  <a:txBody>
                    <a:bodyPr/>
                    <a:lstStyle/>
                    <a:p>
                      <a:pPr indent="0" lvl="0" marL="0" marR="0" rtl="0" algn="ctr">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PumpSecondsOnSite_mean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Best Params</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activation: logistic</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hidden_layer_sizes: (100, 100)</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learning_rate_init: 0.01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learning_rate: 0.1</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max_depth: 15</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max_iter: 100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max_depth: 10</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min_samples_leaf: 4</a:t>
                      </a:r>
                      <a:br>
                        <a:rPr b="0" i="0" lang="fr-FR" sz="1000" u="none" cap="none" strike="noStrike">
                          <a:solidFill>
                            <a:srgbClr val="000000"/>
                          </a:solidFill>
                          <a:latin typeface="Droid Sans Mono"/>
                          <a:ea typeface="Droid Sans Mono"/>
                          <a:cs typeface="Droid Sans Mono"/>
                          <a:sym typeface="Droid Sans Mono"/>
                        </a:rPr>
                      </a:br>
                      <a:r>
                        <a:rPr b="0" i="0" lang="fr-FR" sz="1000" u="none" cap="none" strike="noStrike">
                          <a:solidFill>
                            <a:srgbClr val="000000"/>
                          </a:solidFill>
                          <a:latin typeface="Droid Sans Mono"/>
                          <a:ea typeface="Droid Sans Mono"/>
                          <a:cs typeface="Droid Sans Mono"/>
                          <a:sym typeface="Droid Sans Mono"/>
                        </a:rPr>
                        <a:t>min_samples_split: 10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40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1295.9759546826488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1295.627010591605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1293.034373483251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40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1294.2629468760204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1293.7255186893428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1294.9360433746206</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40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703.4122496789129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705.2391789473915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704.3888477814925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20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sz="1000"/>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708.520502046178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710.1610297881622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710.5040043347025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6" name="Google Shape;346;p24"/>
          <p:cNvSpPr txBox="1"/>
          <p:nvPr/>
        </p:nvSpPr>
        <p:spPr>
          <a:xfrm rot="-5400000">
            <a:off x="88450" y="2902100"/>
            <a:ext cx="18912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fr-FR" sz="1000">
                <a:solidFill>
                  <a:schemeClr val="dk1"/>
                </a:solidFill>
              </a:rPr>
              <a:t>PumpSecondsOnSite_mean</a:t>
            </a:r>
            <a:endParaRPr sz="1000">
              <a:solidFill>
                <a:srgbClr val="3F3F3F"/>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2562d4fab8_0_7"/>
          <p:cNvSpPr txBox="1"/>
          <p:nvPr/>
        </p:nvSpPr>
        <p:spPr>
          <a:xfrm>
            <a:off x="952566" y="878580"/>
            <a:ext cx="2107875" cy="432396"/>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Classification</a:t>
            </a:r>
            <a:endParaRPr/>
          </a:p>
        </p:txBody>
      </p:sp>
      <p:sp>
        <p:nvSpPr>
          <p:cNvPr id="352" name="Google Shape;352;g32562d4fab8_0_7"/>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3</a:t>
            </a:r>
            <a:r>
              <a:rPr b="1" lang="fr-FR" sz="2400"/>
              <a:t> Résultats par GridSearchCV</a:t>
            </a:r>
            <a:endParaRPr b="1" sz="2400"/>
          </a:p>
        </p:txBody>
      </p:sp>
      <p:graphicFrame>
        <p:nvGraphicFramePr>
          <p:cNvPr id="353" name="Google Shape;353;g32562d4fab8_0_7"/>
          <p:cNvGraphicFramePr/>
          <p:nvPr/>
        </p:nvGraphicFramePr>
        <p:xfrm>
          <a:off x="203093" y="1412756"/>
          <a:ext cx="3000000" cy="3000000"/>
        </p:xfrm>
        <a:graphic>
          <a:graphicData uri="http://schemas.openxmlformats.org/drawingml/2006/table">
            <a:tbl>
              <a:tblPr>
                <a:noFill/>
                <a:tableStyleId>{66906E8A-7707-44FA-888A-FC8DF8DB5E13}</a:tableStyleId>
              </a:tblPr>
              <a:tblGrid>
                <a:gridCol w="192875"/>
                <a:gridCol w="980625"/>
                <a:gridCol w="3441100"/>
                <a:gridCol w="3412875"/>
                <a:gridCol w="3384775"/>
              </a:tblGrid>
              <a:tr h="162725">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MLPClassifier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RandomForestClassifier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ExtraTreesClassifier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431350">
                <a:tc rowSpan="4">
                  <a:txBody>
                    <a:bodyPr/>
                    <a:lstStyle/>
                    <a:p>
                      <a:pPr indent="0" lvl="0" marL="0" marR="0" rtl="0" algn="ctr">
                        <a:lnSpc>
                          <a:spcPct val="100000"/>
                        </a:lnSpc>
                        <a:spcBef>
                          <a:spcPts val="0"/>
                        </a:spcBef>
                        <a:spcAft>
                          <a:spcPts val="0"/>
                        </a:spcAft>
                        <a:buNone/>
                      </a:pPr>
                      <a:r>
                        <a:rPr b="1" i="0" lang="fr-FR" sz="900" u="none" cap="none" strike="noStrike">
                          <a:solidFill>
                            <a:srgbClr val="000000"/>
                          </a:solidFill>
                          <a:latin typeface="Arial"/>
                          <a:ea typeface="Arial"/>
                          <a:cs typeface="Arial"/>
                          <a:sym typeface="Arial"/>
                        </a:rPr>
                        <a:t>TurnoutTimeMinutes_mean</a:t>
                      </a:r>
                      <a:endParaRPr b="1" i="0" sz="900" u="none" cap="none" strike="noStrike">
                        <a:solidFill>
                          <a:srgbClr val="000000"/>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Best Params</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activation: relu</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hidden_layer_sizes: (100, 100)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learning_rate_init: 0.001</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gini</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max_depth: 10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n_estimators: 10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entropy</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max_depth: 10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n_estimatorsàà: 100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62725">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Train</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0.38079775853243136</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0.38749063163062514</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0.38784294473800973</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62725">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Test</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0.3809710338436021</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0.379991357297237</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0.3784371480093439</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99425">
                <a:tc vMerge="1"/>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Detailled_report</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53.0       0.35      0.58      0.44     17706</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70.0       0.32      0.31      0.32     17200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89.0       0.30      0.16      0.21     16617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1192.0       0.61      0.52      0.56     17004</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0.39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0.40      0.39      0.38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0.40      0.39      0.38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53.0       0.36      0.56      0.43     17706</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70.0       0.32      0.37      0.34     17200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89.0       0.31      0.13      0.18     16617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1192.0       0.62      0.51      0.56     17004</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0.39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0.40      0.39      0.38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0.40      0.39      0.38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53.0       0.36      0.55      0.43     17706</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70.0       0.32      0.39      0.35     17200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89.0       0.31      0.12      0.17     16617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1192.0       0.63      0.51      0.56     17004</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0.39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0.40      0.39      0.38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0.40      0.39      0.38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graphicFrame>
        <p:nvGraphicFramePr>
          <p:cNvPr id="354" name="Google Shape;354;g32562d4fab8_0_7"/>
          <p:cNvGraphicFramePr/>
          <p:nvPr/>
        </p:nvGraphicFramePr>
        <p:xfrm>
          <a:off x="203093" y="3972354"/>
          <a:ext cx="3000000" cy="3000000"/>
        </p:xfrm>
        <a:graphic>
          <a:graphicData uri="http://schemas.openxmlformats.org/drawingml/2006/table">
            <a:tbl>
              <a:tblPr>
                <a:noFill/>
                <a:tableStyleId>{66906E8A-7707-44FA-888A-FC8DF8DB5E13}</a:tableStyleId>
              </a:tblPr>
              <a:tblGrid>
                <a:gridCol w="169700"/>
                <a:gridCol w="1011175"/>
                <a:gridCol w="3435175"/>
                <a:gridCol w="3410475"/>
                <a:gridCol w="3348675"/>
              </a:tblGrid>
              <a:tr h="166625">
                <a:tc>
                  <a:txBody>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DecisionTreeClassifier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MLPClassifier</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ExtraTreesClassifier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389350">
                <a:tc rowSpan="4">
                  <a:txBody>
                    <a:bodyPr/>
                    <a:lstStyle/>
                    <a:p>
                      <a:pPr indent="0" lvl="0" marL="0" marR="0" rtl="0" algn="ctr">
                        <a:lnSpc>
                          <a:spcPct val="100000"/>
                        </a:lnSpc>
                        <a:spcBef>
                          <a:spcPts val="0"/>
                        </a:spcBef>
                        <a:spcAft>
                          <a:spcPts val="0"/>
                        </a:spcAft>
                        <a:buNone/>
                      </a:pPr>
                      <a:r>
                        <a:rPr b="1" i="0" lang="fr-FR" sz="900" u="none" cap="none" strike="noStrike">
                          <a:solidFill>
                            <a:srgbClr val="000000"/>
                          </a:solidFill>
                          <a:latin typeface="Arial"/>
                          <a:ea typeface="Arial"/>
                          <a:cs typeface="Arial"/>
                          <a:sym typeface="Arial"/>
                        </a:rPr>
                        <a:t>TravelTimeMinutes_mean</a:t>
                      </a:r>
                      <a:endParaRPr b="1" i="0" sz="900" u="none" cap="none" strike="noStrike">
                        <a:solidFill>
                          <a:srgbClr val="000000"/>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Best Params</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entropy</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max_depth: 10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min_samples_split: 10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activation: relu</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hidden_layer_sizes: (50, 50)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learning_rate_init: 0.001</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gini</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max_depth: 10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n_estimators: 200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22150">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Train</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0.35754377039593155</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0.34316646904701226</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0.3687492716231402</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22150">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Test</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0.3423687579720309</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0.3386816403237922</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0.3314939562345262</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563175">
                <a:tc vMerge="1"/>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Detailled_report</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183.0       0.37      0.57      0.45     17181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252.0       0.31      0.21      0.25     17118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337.0       0.32      0.22      0.26     17117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1166.0       0.39      0.42      0.41     17111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0.36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0.35      0.36      0.34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0.35      0.36      0.34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183.0       0.38      0.56      0.45     17181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252.0       0.32      0.20      0.24     17118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337.0       0.34      0.15      0.21     17117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1166.0       0.38      0.56      0.45     17111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0.37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0.35      0.37      0.34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0.35      0.37      0.34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183.0       0.37      0.47      0.41     17181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252.0       0.31      0.22      0.26     17118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337.0       0.32      0.16      0.22     17117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1166.0       0.37      0.55      0.44     17111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0.35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0.34      0.35      0.33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0.34      0.35      0.33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355" name="Google Shape;355;g32562d4fab8_0_7"/>
          <p:cNvSpPr txBox="1"/>
          <p:nvPr/>
        </p:nvSpPr>
        <p:spPr>
          <a:xfrm rot="-5400000">
            <a:off x="-772800" y="2563500"/>
            <a:ext cx="2144100" cy="1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1000">
                <a:solidFill>
                  <a:schemeClr val="dk1"/>
                </a:solidFill>
              </a:rPr>
              <a:t>TurnoutTimeMinutes_mean</a:t>
            </a:r>
            <a:endParaRPr sz="1600">
              <a:solidFill>
                <a:srgbClr val="3F3F3F"/>
              </a:solidFill>
              <a:latin typeface="Trebuchet MS"/>
              <a:ea typeface="Trebuchet MS"/>
              <a:cs typeface="Trebuchet MS"/>
              <a:sym typeface="Trebuchet MS"/>
            </a:endParaRPr>
          </a:p>
        </p:txBody>
      </p:sp>
      <p:sp>
        <p:nvSpPr>
          <p:cNvPr id="356" name="Google Shape;356;g32562d4fab8_0_7"/>
          <p:cNvSpPr txBox="1"/>
          <p:nvPr/>
        </p:nvSpPr>
        <p:spPr>
          <a:xfrm rot="-5400000">
            <a:off x="-832050" y="5178850"/>
            <a:ext cx="2233200" cy="16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1000">
                <a:solidFill>
                  <a:schemeClr val="dk1"/>
                </a:solidFill>
              </a:rPr>
              <a:t>TravelTimeSeconds_mean</a:t>
            </a:r>
            <a:endParaRPr>
              <a:solidFill>
                <a:srgbClr val="3F3F3F"/>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3 </a:t>
            </a:r>
            <a:r>
              <a:rPr b="1" lang="fr-FR" sz="2400"/>
              <a:t>Résultats par GridSearchCV</a:t>
            </a:r>
            <a:endParaRPr b="1" sz="2400"/>
          </a:p>
        </p:txBody>
      </p:sp>
      <p:graphicFrame>
        <p:nvGraphicFramePr>
          <p:cNvPr id="362" name="Google Shape;362;p22"/>
          <p:cNvGraphicFramePr/>
          <p:nvPr/>
        </p:nvGraphicFramePr>
        <p:xfrm>
          <a:off x="165770" y="1851973"/>
          <a:ext cx="3000000" cy="3000000"/>
        </p:xfrm>
        <a:graphic>
          <a:graphicData uri="http://schemas.openxmlformats.org/drawingml/2006/table">
            <a:tbl>
              <a:tblPr>
                <a:noFill/>
                <a:tableStyleId>{66906E8A-7707-44FA-888A-FC8DF8DB5E13}</a:tableStyleId>
              </a:tblPr>
              <a:tblGrid>
                <a:gridCol w="225275"/>
                <a:gridCol w="933900"/>
                <a:gridCol w="3461650"/>
                <a:gridCol w="3424325"/>
                <a:gridCol w="3367100"/>
              </a:tblGrid>
              <a:tr h="126275">
                <a:tc>
                  <a:txBody>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a:txBody>
                  <a:tcPr marT="5750" marB="0" marR="5750" marL="57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ExtraTreesClassifier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BaggingClassifier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DecisionTreeClassifier</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402525">
                <a:tc rowSpan="4">
                  <a:txBody>
                    <a:bodyPr/>
                    <a:lstStyle/>
                    <a:p>
                      <a:pPr indent="0" lvl="0" marL="0" marR="0" rtl="0" algn="ctr">
                        <a:lnSpc>
                          <a:spcPct val="100000"/>
                        </a:lnSpc>
                        <a:spcBef>
                          <a:spcPts val="0"/>
                        </a:spcBef>
                        <a:spcAft>
                          <a:spcPts val="0"/>
                        </a:spcAft>
                        <a:buNone/>
                      </a:pPr>
                      <a:r>
                        <a:rPr b="1" i="0" lang="fr-FR" sz="900" u="none" cap="none" strike="noStrike">
                          <a:solidFill>
                            <a:srgbClr val="000000"/>
                          </a:solidFill>
                          <a:latin typeface="Arial"/>
                          <a:ea typeface="Arial"/>
                          <a:cs typeface="Arial"/>
                          <a:sym typeface="Arial"/>
                        </a:rPr>
                        <a:t>PumpMinutesOnSite_mean</a:t>
                      </a:r>
                      <a:endParaRPr b="1" i="0" sz="900" u="none" cap="none" strike="noStrike">
                        <a:solidFill>
                          <a:srgbClr val="000000"/>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Best Params</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gini</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max_depth: 20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n_estimators: 100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bootstrap: False</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max_samples: 0.5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n_estimators: 50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criterion: entropy</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max_depth: 30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min_samples_split: 10</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26275">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Train</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0.31756905935483726</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0.31733569092444336</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0.3171471312204395</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26275">
                <a:tc vMerge="1"/>
                <a:tc>
                  <a:txBody>
                    <a:bodyPr/>
                    <a:lstStyle/>
                    <a:p>
                      <a:pPr indent="0" lvl="0" marL="0" marR="0" rtl="0" algn="l">
                        <a:lnSpc>
                          <a:spcPct val="100000"/>
                        </a:lnSpc>
                        <a:spcBef>
                          <a:spcPts val="0"/>
                        </a:spcBef>
                        <a:spcAft>
                          <a:spcPts val="0"/>
                        </a:spcAft>
                        <a:buNone/>
                      </a:pPr>
                      <a:r>
                        <a:rPr b="1" lang="fr-FR" sz="900">
                          <a:solidFill>
                            <a:srgbClr val="FFFFFF"/>
                          </a:solidFill>
                        </a:rPr>
                        <a:t>F1 </a:t>
                      </a:r>
                      <a:r>
                        <a:rPr b="1" i="0" lang="fr-FR" sz="900" u="none" cap="none" strike="noStrike">
                          <a:solidFill>
                            <a:srgbClr val="FFFFFF"/>
                          </a:solidFill>
                          <a:latin typeface="Arial"/>
                          <a:ea typeface="Arial"/>
                          <a:cs typeface="Arial"/>
                          <a:sym typeface="Arial"/>
                        </a:rPr>
                        <a:t>Test</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0.31275946244332714</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0.31254058760180103</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0.3125198816559734</a:t>
                      </a:r>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616025">
                <a:tc vMerge="1"/>
                <a:tc>
                  <a:txBody>
                    <a:bodyPr/>
                    <a:lstStyle/>
                    <a:p>
                      <a:pPr indent="0" lvl="0" marL="0" marR="0" rtl="0" algn="l">
                        <a:lnSpc>
                          <a:spcPct val="100000"/>
                        </a:lnSpc>
                        <a:spcBef>
                          <a:spcPts val="0"/>
                        </a:spcBef>
                        <a:spcAft>
                          <a:spcPts val="0"/>
                        </a:spcAft>
                        <a:buNone/>
                      </a:pPr>
                      <a:r>
                        <a:rPr b="1" i="0" lang="fr-FR" sz="900" u="none" cap="none" strike="noStrike">
                          <a:solidFill>
                            <a:srgbClr val="FFFFFF"/>
                          </a:solidFill>
                          <a:latin typeface="Arial"/>
                          <a:ea typeface="Arial"/>
                          <a:cs typeface="Arial"/>
                          <a:sym typeface="Arial"/>
                        </a:rPr>
                        <a:t>Detailled_report</a:t>
                      </a:r>
                      <a:endParaRPr b="1" i="0" sz="900" u="none" cap="none" strike="noStrike">
                        <a:solidFill>
                          <a:srgbClr val="FFFFFF"/>
                        </a:solidFill>
                        <a:latin typeface="Arial"/>
                        <a:ea typeface="Arial"/>
                        <a:cs typeface="Arial"/>
                        <a:sym typeface="Arial"/>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300.0       0.38      0.81      0.52     17535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600.0       0.33      0.06      0.10     18027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1140.0       0.30      0.04      0.07     15777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45960.0       0.47      0.70      0.57     17188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0.41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0.37      0.40      0.31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0.37      0.41      0.32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300.0       0.38      0.81      0.52     17535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600.0       0.33      0.06      0.10     18027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1140.0       0.30      0.04      0.07     15777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45960.0       0.47      0.70      0.57     17188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0.41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0.37      0.40      0.31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0.37      0.41      0.32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300.0       0.38      0.81      0.52     17535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600.0       0.33      0.06      0.10     18027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1140.0       0.30      0.04      0.07     15777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45960.0       0.47      0.70      0.57     17188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0.41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0.37      0.40      0.31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0.37      0.41      0.32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5750" marB="0" marR="5750" marL="57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363" name="Google Shape;363;p22"/>
          <p:cNvSpPr txBox="1"/>
          <p:nvPr/>
        </p:nvSpPr>
        <p:spPr>
          <a:xfrm rot="-5400000">
            <a:off x="-869525" y="3030175"/>
            <a:ext cx="2297700" cy="22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1000">
                <a:solidFill>
                  <a:schemeClr val="dk1"/>
                </a:solidFill>
              </a:rPr>
              <a:t>PumpSecondsOnSite_mean</a:t>
            </a:r>
            <a:endParaRPr sz="1000">
              <a:solidFill>
                <a:srgbClr val="3F3F3F"/>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268a7f0058_2_5"/>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4</a:t>
            </a:r>
            <a:r>
              <a:rPr b="1" lang="fr-FR" sz="2400"/>
              <a:t> Recherche d’autres solutions</a:t>
            </a:r>
            <a:endParaRPr b="1" sz="2400"/>
          </a:p>
        </p:txBody>
      </p:sp>
      <p:sp>
        <p:nvSpPr>
          <p:cNvPr id="369" name="Google Shape;369;g3268a7f0058_2_5"/>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440"/>
              <a:buNone/>
            </a:pPr>
            <a:r>
              <a:rPr b="1" lang="fr-FR" sz="1400">
                <a:solidFill>
                  <a:schemeClr val="dk1"/>
                </a:solidFill>
                <a:highlight>
                  <a:schemeClr val="lt1"/>
                </a:highlight>
              </a:rPr>
              <a:t>Nous avons voulu étudier si la priorisation par “Code Postal de District” permettait d’améliorer la prédiction ? Nous avons testé sur “Temps de trajet” pour comparaison.</a:t>
            </a:r>
            <a:endParaRPr b="1" sz="1400">
              <a:solidFill>
                <a:schemeClr val="dk1"/>
              </a:solidFill>
              <a:highlight>
                <a:schemeClr val="lt1"/>
              </a:highlight>
            </a:endParaRPr>
          </a:p>
          <a:p>
            <a:pPr indent="0" lvl="0" marL="457200" rtl="0" algn="just">
              <a:lnSpc>
                <a:spcPct val="115000"/>
              </a:lnSpc>
              <a:spcBef>
                <a:spcPts val="0"/>
              </a:spcBef>
              <a:spcAft>
                <a:spcPts val="0"/>
              </a:spcAft>
              <a:buSzPts val="1440"/>
              <a:buNone/>
            </a:pPr>
            <a:r>
              <a:t/>
            </a:r>
            <a:endParaRPr b="1" sz="1400">
              <a:solidFill>
                <a:schemeClr val="dk1"/>
              </a:solidFill>
              <a:highlight>
                <a:schemeClr val="lt1"/>
              </a:highlight>
            </a:endParaRPr>
          </a:p>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1. Exploration par Lazy Predict, par “Code Postal de District” et moyenne des scores</a:t>
            </a:r>
            <a:endParaRPr b="1" sz="1400">
              <a:solidFill>
                <a:schemeClr val="dk1"/>
              </a:solidFill>
              <a:highlight>
                <a:schemeClr val="lt1"/>
              </a:highlight>
            </a:endParaRPr>
          </a:p>
          <a:p>
            <a:pPr indent="45720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317500" lvl="0" marL="9144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LazyClassifier par “Postcode District”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0" marL="9144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LazyRegressor par “Postcode District”</a:t>
            </a:r>
            <a:endParaRPr b="1" sz="1400">
              <a:solidFill>
                <a:schemeClr val="dk1"/>
              </a:solidFill>
              <a:highlight>
                <a:schemeClr val="lt1"/>
              </a:highlight>
            </a:endParaRPr>
          </a:p>
          <a:p>
            <a:pPr indent="0" lvl="0" marL="457200" rtl="0" algn="just">
              <a:lnSpc>
                <a:spcPct val="115000"/>
              </a:lnSpc>
              <a:spcBef>
                <a:spcPts val="0"/>
              </a:spcBef>
              <a:spcAft>
                <a:spcPts val="0"/>
              </a:spcAft>
              <a:buSzPts val="1440"/>
              <a:buNone/>
            </a:pPr>
            <a:r>
              <a:t/>
            </a:r>
            <a:endParaRPr b="1" sz="1400">
              <a:solidFill>
                <a:schemeClr val="dk1"/>
              </a:solidFill>
              <a:highlight>
                <a:srgbClr val="FFFF00"/>
              </a:highlight>
            </a:endParaRPr>
          </a:p>
        </p:txBody>
      </p:sp>
      <p:graphicFrame>
        <p:nvGraphicFramePr>
          <p:cNvPr id="370" name="Google Shape;370;g3268a7f0058_2_5"/>
          <p:cNvGraphicFramePr/>
          <p:nvPr/>
        </p:nvGraphicFramePr>
        <p:xfrm>
          <a:off x="1915967" y="2493913"/>
          <a:ext cx="3000000" cy="3000000"/>
        </p:xfrm>
        <a:graphic>
          <a:graphicData uri="http://schemas.openxmlformats.org/drawingml/2006/table">
            <a:tbl>
              <a:tblPr>
                <a:noFill/>
                <a:tableStyleId>{66906E8A-7707-44FA-888A-FC8DF8DB5E13}</a:tableStyleId>
              </a:tblPr>
              <a:tblGrid>
                <a:gridCol w="1816100"/>
                <a:gridCol w="1816100"/>
                <a:gridCol w="1816100"/>
              </a:tblGrid>
              <a:tr h="215900">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Model</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F1 Score</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203200">
                <a:tc rowSpan="4">
                  <a:txBody>
                    <a:bodyPr/>
                    <a:lstStyle/>
                    <a:p>
                      <a:pPr indent="0" lvl="0" marL="0" marR="0" rtl="0" algn="l">
                        <a:lnSpc>
                          <a:spcPct val="100000"/>
                        </a:lnSpc>
                        <a:spcBef>
                          <a:spcPts val="0"/>
                        </a:spcBef>
                        <a:spcAft>
                          <a:spcPts val="0"/>
                        </a:spcAft>
                        <a:buNone/>
                      </a:pPr>
                      <a:r>
                        <a:rPr b="1" i="0" lang="fr-FR" sz="1100" u="none" cap="none" strike="noStrike">
                          <a:solidFill>
                            <a:srgbClr val="000000"/>
                          </a:solidFill>
                          <a:latin typeface="Arial"/>
                          <a:ea typeface="Arial"/>
                          <a:cs typeface="Arial"/>
                          <a:sym typeface="Arial"/>
                        </a:rPr>
                        <a:t>TravelTimeMinutes_mean</a:t>
                      </a:r>
                      <a:endParaRPr sz="13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MLPClassifier</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0.3612581098002338</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RandomForestClassifier</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0.35881731371625236</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ExtraTreesClassifier</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0.35853387829105166</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9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BaggingClassifier</a:t>
                      </a:r>
                      <a:endParaRPr b="0" i="0" sz="1000" u="none" cap="none" strike="noStrike">
                        <a:solidFill>
                          <a:srgbClr val="000000"/>
                        </a:solidFill>
                        <a:latin typeface="Droid Sans Mono"/>
                        <a:ea typeface="Droid Sans Mono"/>
                        <a:cs typeface="Droid Sans Mono"/>
                        <a:sym typeface="Droid Sans Mono"/>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0.35392834543119994</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371" name="Google Shape;371;g3268a7f0058_2_5"/>
          <p:cNvGraphicFramePr/>
          <p:nvPr/>
        </p:nvGraphicFramePr>
        <p:xfrm>
          <a:off x="1913247" y="4413338"/>
          <a:ext cx="3000000" cy="3000000"/>
        </p:xfrm>
        <a:graphic>
          <a:graphicData uri="http://schemas.openxmlformats.org/drawingml/2006/table">
            <a:tbl>
              <a:tblPr>
                <a:noFill/>
                <a:tableStyleId>{66906E8A-7707-44FA-888A-FC8DF8DB5E13}</a:tableStyleId>
              </a:tblPr>
              <a:tblGrid>
                <a:gridCol w="1816100"/>
                <a:gridCol w="1816100"/>
                <a:gridCol w="1816100"/>
              </a:tblGrid>
              <a:tr h="215900">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Model</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RMSE</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203200">
                <a:tc rowSpan="4">
                  <a:txBody>
                    <a:bodyPr/>
                    <a:lstStyle/>
                    <a:p>
                      <a:pPr indent="0" lvl="0" marL="0" marR="0" rtl="0" algn="l">
                        <a:lnSpc>
                          <a:spcPct val="100000"/>
                        </a:lnSpc>
                        <a:spcBef>
                          <a:spcPts val="0"/>
                        </a:spcBef>
                        <a:spcAft>
                          <a:spcPts val="0"/>
                        </a:spcAft>
                        <a:buNone/>
                      </a:pPr>
                      <a:r>
                        <a:rPr b="1" i="0" lang="fr-FR" sz="1100" u="none" cap="none" strike="noStrike">
                          <a:solidFill>
                            <a:srgbClr val="000000"/>
                          </a:solidFill>
                          <a:latin typeface="Arial"/>
                          <a:ea typeface="Arial"/>
                          <a:cs typeface="Arial"/>
                          <a:sym typeface="Arial"/>
                        </a:rPr>
                        <a:t>TravelTimeMinutes_mean</a:t>
                      </a:r>
                      <a:endParaRPr sz="13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DummyRegressor</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127.24005380999436</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ElasticNetCV</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127.64493722555659</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BayesianRidge</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128.1817471400972</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9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LassoLarsIC</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128.74434061440815</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d80578dede_0_12"/>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4</a:t>
            </a:r>
            <a:r>
              <a:rPr b="1" lang="fr-FR" sz="2400"/>
              <a:t> Recherche d’autres solutions</a:t>
            </a:r>
            <a:endParaRPr b="1" sz="2400"/>
          </a:p>
        </p:txBody>
      </p:sp>
      <p:sp>
        <p:nvSpPr>
          <p:cNvPr id="377" name="Google Shape;377;g2d80578dede_0_12"/>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2. Optimisation par GridSearch sur un Modèle KNN avec des poids customisés, pour le post code District</a:t>
            </a:r>
            <a:endParaRPr b="1" sz="1400">
              <a:solidFill>
                <a:schemeClr val="dk1"/>
              </a:solidFill>
              <a:highlight>
                <a:schemeClr val="lt1"/>
              </a:highlight>
            </a:endParaRPr>
          </a:p>
          <a:p>
            <a:pPr indent="0" lvl="0" marL="91440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b="1"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p:txBody>
      </p:sp>
      <p:graphicFrame>
        <p:nvGraphicFramePr>
          <p:cNvPr id="378" name="Google Shape;378;g2d80578dede_0_12"/>
          <p:cNvGraphicFramePr/>
          <p:nvPr/>
        </p:nvGraphicFramePr>
        <p:xfrm>
          <a:off x="1562228" y="1954354"/>
          <a:ext cx="3000000" cy="3000000"/>
        </p:xfrm>
        <a:graphic>
          <a:graphicData uri="http://schemas.openxmlformats.org/drawingml/2006/table">
            <a:tbl>
              <a:tblPr>
                <a:noFill/>
                <a:tableStyleId>{66906E8A-7707-44FA-888A-FC8DF8DB5E13}</a:tableStyleId>
              </a:tblPr>
              <a:tblGrid>
                <a:gridCol w="288125"/>
                <a:gridCol w="2725025"/>
                <a:gridCol w="3885075"/>
              </a:tblGrid>
              <a:tr h="231500">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KNeighborsClassifier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660400">
                <a:tc rowSpan="4">
                  <a:txBody>
                    <a:bodyPr/>
                    <a:lstStyle/>
                    <a:p>
                      <a:pPr indent="0" lvl="0" marL="0" marR="0" rtl="0" algn="ctr">
                        <a:lnSpc>
                          <a:spcPct val="100000"/>
                        </a:lnSpc>
                        <a:spcBef>
                          <a:spcPts val="0"/>
                        </a:spcBef>
                        <a:spcAft>
                          <a:spcPts val="0"/>
                        </a:spcAft>
                        <a:buNone/>
                      </a:pPr>
                      <a:r>
                        <a:rPr b="1" i="0" lang="fr-FR" sz="1200" u="none" cap="none" strike="noStrike">
                          <a:solidFill>
                            <a:srgbClr val="000000"/>
                          </a:solidFill>
                          <a:latin typeface="Arial"/>
                          <a:ea typeface="Arial"/>
                          <a:cs typeface="Arial"/>
                          <a:sym typeface="Arial"/>
                        </a:rPr>
                        <a:t>TravelTimeMinutes_mean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Best Params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metric: euclidean</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n_neighbors: 100</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p: 1</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weights: uniform</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1" lang="fr-FR" sz="1200">
                          <a:solidFill>
                            <a:srgbClr val="FFFFFF"/>
                          </a:solidFill>
                        </a:rPr>
                        <a:t>F1 </a:t>
                      </a:r>
                      <a:r>
                        <a:rPr b="1" i="0" lang="fr-FR" sz="1200" u="none" cap="none" strike="noStrike">
                          <a:solidFill>
                            <a:srgbClr val="FFFFFF"/>
                          </a:solidFill>
                          <a:latin typeface="Arial"/>
                          <a:ea typeface="Arial"/>
                          <a:cs typeface="Arial"/>
                          <a:sym typeface="Arial"/>
                        </a:rPr>
                        <a:t>Train</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0.36605238428556736</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200">
                <a:tc vMerge="1"/>
                <a:tc>
                  <a:txBody>
                    <a:bodyPr/>
                    <a:lstStyle/>
                    <a:p>
                      <a:pPr indent="0" lvl="0" marL="0" marR="0" rtl="0" algn="l">
                        <a:lnSpc>
                          <a:spcPct val="100000"/>
                        </a:lnSpc>
                        <a:spcBef>
                          <a:spcPts val="0"/>
                        </a:spcBef>
                        <a:spcAft>
                          <a:spcPts val="0"/>
                        </a:spcAft>
                        <a:buNone/>
                      </a:pPr>
                      <a:r>
                        <a:rPr b="1" lang="fr-FR" sz="1200">
                          <a:solidFill>
                            <a:srgbClr val="FFFFFF"/>
                          </a:solidFill>
                        </a:rPr>
                        <a:t>F1 </a:t>
                      </a:r>
                      <a:r>
                        <a:rPr b="1" i="0" lang="fr-FR" sz="1200" u="none" cap="none" strike="noStrike">
                          <a:solidFill>
                            <a:srgbClr val="FFFFFF"/>
                          </a:solidFill>
                          <a:latin typeface="Arial"/>
                          <a:ea typeface="Arial"/>
                          <a:cs typeface="Arial"/>
                          <a:sym typeface="Arial"/>
                        </a:rPr>
                        <a:t>Test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0.3390190147926824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51000">
                <a:tc vMerge="1"/>
                <a:tc>
                  <a:txBody>
                    <a:bodyPr/>
                    <a:lstStyle/>
                    <a:p>
                      <a:pPr indent="0" lvl="0" marL="0" marR="0" rtl="0" algn="l">
                        <a:lnSpc>
                          <a:spcPct val="100000"/>
                        </a:lnSpc>
                        <a:spcBef>
                          <a:spcPts val="0"/>
                        </a:spcBef>
                        <a:spcAft>
                          <a:spcPts val="0"/>
                        </a:spcAft>
                        <a:buNone/>
                      </a:pPr>
                      <a:r>
                        <a:rPr b="1" i="0" lang="fr-FR" sz="1200" u="none" cap="none" strike="noStrike">
                          <a:solidFill>
                            <a:srgbClr val="FFFFFF"/>
                          </a:solidFill>
                          <a:latin typeface="Arial"/>
                          <a:ea typeface="Arial"/>
                          <a:cs typeface="Arial"/>
                          <a:sym typeface="Arial"/>
                        </a:rPr>
                        <a:t>Detailled_report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 precision    recall  f1-score   support</a:t>
                      </a:r>
                      <a:br>
                        <a:rPr b="0" i="0" lang="fr-FR" sz="900" u="none" cap="none" strike="noStrike">
                          <a:solidFill>
                            <a:srgbClr val="000000"/>
                          </a:solidFill>
                          <a:latin typeface="Droid Sans Mono"/>
                          <a:ea typeface="Droid Sans Mono"/>
                          <a:cs typeface="Droid Sans Mono"/>
                          <a:sym typeface="Droid Sans Mono"/>
                        </a:rPr>
                      </a:b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183.0       0.37      0.53      0.44     17181</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252.0       0.30      0.24      0.27     17118</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337.0       0.31      0.24      0.27     17117</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1166.0       0.39      0.38      0.38     17111</a:t>
                      </a:r>
                      <a:br>
                        <a:rPr b="0" i="0" lang="fr-FR" sz="900" u="none" cap="none" strike="noStrike">
                          <a:solidFill>
                            <a:srgbClr val="000000"/>
                          </a:solidFill>
                          <a:latin typeface="Droid Sans Mono"/>
                          <a:ea typeface="Droid Sans Mono"/>
                          <a:cs typeface="Droid Sans Mono"/>
                          <a:sym typeface="Droid Sans Mono"/>
                        </a:rPr>
                      </a:b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accuracy                           0.35     68527</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   macro avg       0.34      0.35      0.34     68527</a:t>
                      </a:r>
                      <a:br>
                        <a:rPr b="0" i="0" lang="fr-FR" sz="900" u="none" cap="none" strike="noStrike">
                          <a:solidFill>
                            <a:srgbClr val="000000"/>
                          </a:solidFill>
                          <a:latin typeface="Droid Sans Mono"/>
                          <a:ea typeface="Droid Sans Mono"/>
                          <a:cs typeface="Droid Sans Mono"/>
                          <a:sym typeface="Droid Sans Mono"/>
                        </a:rPr>
                      </a:br>
                      <a:r>
                        <a:rPr b="0" i="0" lang="fr-FR" sz="900" u="none" cap="none" strike="noStrike">
                          <a:solidFill>
                            <a:srgbClr val="000000"/>
                          </a:solidFill>
                          <a:latin typeface="Droid Sans Mono"/>
                          <a:ea typeface="Droid Sans Mono"/>
                          <a:cs typeface="Droid Sans Mono"/>
                          <a:sym typeface="Droid Sans Mono"/>
                        </a:rPr>
                        <a:t>weighted avg       0.34      0.35      0.34     68527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79" name="Google Shape;379;g2d80578dede_0_12"/>
          <p:cNvSpPr txBox="1"/>
          <p:nvPr/>
        </p:nvSpPr>
        <p:spPr>
          <a:xfrm rot="-5400000">
            <a:off x="346025" y="3402050"/>
            <a:ext cx="2712300" cy="27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1000">
                <a:solidFill>
                  <a:schemeClr val="dk1"/>
                </a:solidFill>
              </a:rPr>
              <a:t>TravelTimeSeconds_mean</a:t>
            </a:r>
            <a:endParaRPr>
              <a:solidFill>
                <a:srgbClr val="3F3F3F"/>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27dde6ad36_2_10"/>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1</a:t>
            </a:r>
            <a:r>
              <a:rPr b="1" i="1" lang="fr-FR" sz="2400" u="sng"/>
              <a:t>. </a:t>
            </a:r>
            <a:r>
              <a:rPr b="1" i="1" lang="fr-FR" sz="2400" u="sng"/>
              <a:t>Exploration des données</a:t>
            </a:r>
            <a:endParaRPr b="1" i="1" sz="2400" u="sng"/>
          </a:p>
          <a:p>
            <a:pPr indent="0" lvl="0" marL="0" rtl="0" algn="ctr">
              <a:lnSpc>
                <a:spcPct val="90000"/>
              </a:lnSpc>
              <a:spcBef>
                <a:spcPts val="0"/>
              </a:spcBef>
              <a:spcAft>
                <a:spcPts val="0"/>
              </a:spcAft>
              <a:buClr>
                <a:schemeClr val="dk1"/>
              </a:buClr>
              <a:buSzPts val="4400"/>
              <a:buFont typeface="Play"/>
              <a:buNone/>
            </a:pPr>
            <a:r>
              <a:t/>
            </a:r>
            <a:endParaRPr b="1"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d80578dede_0_36"/>
          <p:cNvSpPr txBox="1"/>
          <p:nvPr>
            <p:ph idx="1" type="body"/>
          </p:nvPr>
        </p:nvSpPr>
        <p:spPr>
          <a:xfrm>
            <a:off x="838200" y="710951"/>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SzPts val="1440"/>
              <a:buNone/>
            </a:pPr>
            <a:r>
              <a:rPr b="1" lang="fr-FR" sz="1400">
                <a:solidFill>
                  <a:schemeClr val="dk1"/>
                </a:solidFill>
                <a:highlight>
                  <a:schemeClr val="lt1"/>
                </a:highlight>
              </a:rPr>
              <a:t>Optimisation par GridSearch sur un Modèle XGBoost </a:t>
            </a:r>
            <a:endParaRPr b="1"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Regression</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rPr lang="fr-FR" sz="1400">
                <a:solidFill>
                  <a:schemeClr val="dk1"/>
                </a:solidFill>
                <a:highlight>
                  <a:schemeClr val="lt1"/>
                </a:highlight>
              </a:rPr>
              <a:t>		</a:t>
            </a:r>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317500" lvl="0" marL="457200" rtl="0" algn="just">
              <a:lnSpc>
                <a:spcPct val="115000"/>
              </a:lnSpc>
              <a:spcBef>
                <a:spcPts val="0"/>
              </a:spcBef>
              <a:spcAft>
                <a:spcPts val="0"/>
              </a:spcAft>
              <a:buClr>
                <a:schemeClr val="dk1"/>
              </a:buClr>
              <a:buSzPts val="1400"/>
              <a:buChar char="●"/>
            </a:pPr>
            <a:r>
              <a:rPr lang="fr-FR" sz="1400">
                <a:solidFill>
                  <a:schemeClr val="dk1"/>
                </a:solidFill>
                <a:highlight>
                  <a:schemeClr val="lt1"/>
                </a:highlight>
              </a:rPr>
              <a:t>Classification</a:t>
            </a:r>
            <a:endParaRPr sz="1400">
              <a:solidFill>
                <a:schemeClr val="dk1"/>
              </a:solidFill>
              <a:highlight>
                <a:schemeClr val="lt1"/>
              </a:highlight>
            </a:endParaRPr>
          </a:p>
        </p:txBody>
      </p:sp>
      <p:sp>
        <p:nvSpPr>
          <p:cNvPr id="385" name="Google Shape;385;g2d80578dede_0_36"/>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5</a:t>
            </a:r>
            <a:r>
              <a:rPr b="1" lang="fr-FR" sz="2400"/>
              <a:t> XGBoost</a:t>
            </a:r>
            <a:endParaRPr b="1" sz="2400"/>
          </a:p>
        </p:txBody>
      </p:sp>
      <p:graphicFrame>
        <p:nvGraphicFramePr>
          <p:cNvPr id="386" name="Google Shape;386;g2d80578dede_0_36"/>
          <p:cNvGraphicFramePr/>
          <p:nvPr/>
        </p:nvGraphicFramePr>
        <p:xfrm>
          <a:off x="1065244" y="1471382"/>
          <a:ext cx="3000000" cy="3000000"/>
        </p:xfrm>
        <a:graphic>
          <a:graphicData uri="http://schemas.openxmlformats.org/drawingml/2006/table">
            <a:tbl>
              <a:tblPr>
                <a:noFill/>
                <a:tableStyleId>{66906E8A-7707-44FA-888A-FC8DF8DB5E13}</a:tableStyleId>
              </a:tblPr>
              <a:tblGrid>
                <a:gridCol w="484425"/>
                <a:gridCol w="606275"/>
                <a:gridCol w="1525250"/>
                <a:gridCol w="458525"/>
                <a:gridCol w="382850"/>
                <a:gridCol w="600925"/>
                <a:gridCol w="1525250"/>
                <a:gridCol w="351800"/>
                <a:gridCol w="458700"/>
                <a:gridCol w="606275"/>
                <a:gridCol w="1525250"/>
              </a:tblGrid>
              <a:tr h="144975">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44975">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XGBoost</a:t>
                      </a:r>
                      <a:endParaRPr b="1" i="0" sz="800" u="none" cap="none" strike="noStrike">
                        <a:solidFill>
                          <a:srgbClr val="FFFFFF"/>
                        </a:solidFill>
                        <a:latin typeface="Arial"/>
                        <a:ea typeface="Arial"/>
                        <a:cs typeface="Arial"/>
                        <a:sym typeface="Arial"/>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XGBoost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XGBoost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596975">
                <a:tc rowSpan="5">
                  <a:txBody>
                    <a:bodyPr/>
                    <a:lstStyle/>
                    <a:p>
                      <a:pPr indent="0" lvl="0" marL="0" marR="0" rtl="0" algn="ctr">
                        <a:lnSpc>
                          <a:spcPct val="100000"/>
                        </a:lnSpc>
                        <a:spcBef>
                          <a:spcPts val="0"/>
                        </a:spcBef>
                        <a:spcAft>
                          <a:spcPts val="0"/>
                        </a:spcAft>
                        <a:buNone/>
                      </a:pPr>
                      <a:r>
                        <a:rPr b="1" i="0" lang="fr-FR" sz="800" u="none" cap="none" strike="noStrike">
                          <a:solidFill>
                            <a:srgbClr val="000000"/>
                          </a:solidFill>
                          <a:latin typeface="Arial"/>
                          <a:ea typeface="Arial"/>
                          <a:cs typeface="Arial"/>
                          <a:sym typeface="Arial"/>
                        </a:rPr>
                        <a:t>TurnoutTimeSeconds_mean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Best Params</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n_estimators: 100</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max_depth: 5</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learning_rate: 0.1 </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subsample: 0.1</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colsample_bytree: 0.8</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5">
                  <a:txBody>
                    <a:bodyPr/>
                    <a:lstStyle/>
                    <a:p>
                      <a:pPr indent="0" lvl="0" marL="0" marR="0" rtl="0" algn="ctr">
                        <a:lnSpc>
                          <a:spcPct val="100000"/>
                        </a:lnSpc>
                        <a:spcBef>
                          <a:spcPts val="0"/>
                        </a:spcBef>
                        <a:spcAft>
                          <a:spcPts val="0"/>
                        </a:spcAft>
                        <a:buNone/>
                      </a:pPr>
                      <a:r>
                        <a:rPr b="1" i="0" lang="fr-FR" sz="800" u="none" cap="none" strike="noStrike">
                          <a:solidFill>
                            <a:srgbClr val="000000"/>
                          </a:solidFill>
                          <a:latin typeface="Arial"/>
                          <a:ea typeface="Arial"/>
                          <a:cs typeface="Arial"/>
                          <a:sym typeface="Arial"/>
                        </a:rPr>
                        <a:t>TravelTimeSeconds_mean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Best Params</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n_estimators: 200</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max_depth: 7</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learning_rate: 0.1</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subsample: 1.0</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colsample_bytree: 0.8</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5">
                  <a:txBody>
                    <a:bodyPr/>
                    <a:lstStyle/>
                    <a:p>
                      <a:pPr indent="0" lvl="0" marL="0" marR="0" rtl="0" algn="ctr">
                        <a:lnSpc>
                          <a:spcPct val="100000"/>
                        </a:lnSpc>
                        <a:spcBef>
                          <a:spcPts val="0"/>
                        </a:spcBef>
                        <a:spcAft>
                          <a:spcPts val="0"/>
                        </a:spcAft>
                        <a:buNone/>
                      </a:pPr>
                      <a:r>
                        <a:rPr b="1" i="0" lang="fr-FR" sz="800" u="none" cap="none" strike="noStrike">
                          <a:solidFill>
                            <a:srgbClr val="000000"/>
                          </a:solidFill>
                          <a:latin typeface="Arial"/>
                          <a:ea typeface="Arial"/>
                          <a:cs typeface="Arial"/>
                          <a:sym typeface="Arial"/>
                        </a:rPr>
                        <a:t>PumpSecondsOnSite_mean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Best Params</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n_estimators: 100</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max_depth: 7</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learning_rate: 0.1</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subsample: 1.0</a:t>
                      </a:r>
                      <a:br>
                        <a:rPr b="0" i="0" lang="fr-FR" sz="700" u="none" cap="none" strike="noStrike">
                          <a:solidFill>
                            <a:srgbClr val="000000"/>
                          </a:solidFill>
                          <a:latin typeface="Droid Sans Mono"/>
                          <a:ea typeface="Droid Sans Mono"/>
                          <a:cs typeface="Droid Sans Mono"/>
                          <a:sym typeface="Droid Sans Mono"/>
                        </a:rPr>
                      </a:br>
                      <a:r>
                        <a:rPr b="0" i="0" lang="fr-FR" sz="700" u="none" cap="none" strike="noStrike">
                          <a:solidFill>
                            <a:srgbClr val="000000"/>
                          </a:solidFill>
                          <a:latin typeface="Droid Sans Mono"/>
                          <a:ea typeface="Droid Sans Mono"/>
                          <a:cs typeface="Droid Sans Mono"/>
                          <a:sym typeface="Droid Sans Mono"/>
                        </a:rPr>
                        <a:t>colsample_bytree: 0.8</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6150">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34.19007215757274</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125.86121558917242</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1290.5652609444505</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0250">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34.22871640262571</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127.98762359094015</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1297.6957886872196</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775">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21.88766355310975</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91.8020544708004</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train</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704.174404248984</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4675">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21.912916508341173</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93.33886311375252</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6400" marB="0" marR="6400" marL="6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test</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707.2396725937566</a:t>
                      </a:r>
                      <a:endParaRPr/>
                    </a:p>
                  </a:txBody>
                  <a:tcPr marT="6400" marB="0" marR="6400" marL="6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387" name="Google Shape;387;g2d80578dede_0_36"/>
          <p:cNvGraphicFramePr/>
          <p:nvPr/>
        </p:nvGraphicFramePr>
        <p:xfrm>
          <a:off x="118950" y="3692104"/>
          <a:ext cx="3000000" cy="3000000"/>
        </p:xfrm>
        <a:graphic>
          <a:graphicData uri="http://schemas.openxmlformats.org/drawingml/2006/table">
            <a:tbl>
              <a:tblPr>
                <a:noFill/>
                <a:tableStyleId>{66906E8A-7707-44FA-888A-FC8DF8DB5E13}</a:tableStyleId>
              </a:tblPr>
              <a:tblGrid>
                <a:gridCol w="164475"/>
                <a:gridCol w="1178650"/>
                <a:gridCol w="2677650"/>
                <a:gridCol w="71475"/>
                <a:gridCol w="196300"/>
                <a:gridCol w="963975"/>
                <a:gridCol w="2522150"/>
                <a:gridCol w="170525"/>
                <a:gridCol w="164475"/>
                <a:gridCol w="957450"/>
                <a:gridCol w="2680150"/>
              </a:tblGrid>
              <a:tr h="126550">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r h="143675">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XGBoost</a:t>
                      </a:r>
                      <a:endParaRPr b="1" i="0" sz="600" u="none" cap="none" strike="noStrike">
                        <a:solidFill>
                          <a:srgbClr val="FFFFFF"/>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500" u="none" cap="none" strike="noStrike">
                          <a:solidFill>
                            <a:srgbClr val="FFFFFF"/>
                          </a:solidFill>
                          <a:latin typeface="Arial"/>
                          <a:ea typeface="Arial"/>
                          <a:cs typeface="Arial"/>
                          <a:sym typeface="Arial"/>
                        </a:rPr>
                        <a:t>XGBoost</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XGBoost</a:t>
                      </a:r>
                      <a:endParaRPr b="1" i="0" sz="600" u="none" cap="none" strike="noStrike">
                        <a:solidFill>
                          <a:srgbClr val="FFFFFF"/>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558325">
                <a:tc rowSpan="4">
                  <a:txBody>
                    <a:bodyPr/>
                    <a:lstStyle/>
                    <a:p>
                      <a:pPr indent="0" lvl="0" marL="0" marR="0" rtl="0" algn="ctr">
                        <a:lnSpc>
                          <a:spcPct val="100000"/>
                        </a:lnSpc>
                        <a:spcBef>
                          <a:spcPts val="0"/>
                        </a:spcBef>
                        <a:spcAft>
                          <a:spcPts val="0"/>
                        </a:spcAft>
                        <a:buNone/>
                      </a:pPr>
                      <a:r>
                        <a:rPr b="1" i="0" lang="fr-FR" sz="600" u="none" cap="none" strike="noStrike">
                          <a:solidFill>
                            <a:srgbClr val="000000"/>
                          </a:solidFill>
                          <a:latin typeface="Arial"/>
                          <a:ea typeface="Arial"/>
                          <a:cs typeface="Arial"/>
                          <a:sym typeface="Arial"/>
                        </a:rPr>
                        <a:t>TurnoutTimeSeconds_mean</a:t>
                      </a:r>
                      <a:endParaRPr b="1" i="0" sz="600" u="none" cap="none" strike="noStrike">
                        <a:solidFill>
                          <a:srgbClr val="000000"/>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 Params</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n_estimators:300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max_depth:7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learning_rate:0.01</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subsample:1.0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colsample_bytree:0.6</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4">
                  <a:txBody>
                    <a:bodyPr/>
                    <a:lstStyle/>
                    <a:p>
                      <a:pPr indent="0" lvl="0" marL="0" marR="0" rtl="0" algn="ctr">
                        <a:lnSpc>
                          <a:spcPct val="100000"/>
                        </a:lnSpc>
                        <a:spcBef>
                          <a:spcPts val="0"/>
                        </a:spcBef>
                        <a:spcAft>
                          <a:spcPts val="0"/>
                        </a:spcAft>
                        <a:buNone/>
                      </a:pPr>
                      <a:r>
                        <a:rPr b="1" i="0" lang="fr-FR" sz="600" u="none" cap="none" strike="noStrike">
                          <a:solidFill>
                            <a:srgbClr val="000000"/>
                          </a:solidFill>
                          <a:latin typeface="Arial"/>
                          <a:ea typeface="Arial"/>
                          <a:cs typeface="Arial"/>
                          <a:sym typeface="Arial"/>
                        </a:rPr>
                        <a:t>TravelTimeSeconds_mean</a:t>
                      </a:r>
                      <a:endParaRPr b="1" i="0" sz="600" u="none" cap="none" strike="noStrike">
                        <a:solidFill>
                          <a:srgbClr val="000000"/>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 Params</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n_estimators:100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max_depth:7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learning_rate:0.2</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subsample:1.0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colsample_bytree:0.8</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4">
                  <a:txBody>
                    <a:bodyPr/>
                    <a:lstStyle/>
                    <a:p>
                      <a:pPr indent="0" lvl="0" marL="0" marR="0" rtl="0" algn="ctr">
                        <a:lnSpc>
                          <a:spcPct val="100000"/>
                        </a:lnSpc>
                        <a:spcBef>
                          <a:spcPts val="0"/>
                        </a:spcBef>
                        <a:spcAft>
                          <a:spcPts val="0"/>
                        </a:spcAft>
                        <a:buNone/>
                      </a:pPr>
                      <a:r>
                        <a:rPr b="1" i="0" lang="fr-FR" sz="600" u="none" cap="none" strike="noStrike">
                          <a:solidFill>
                            <a:srgbClr val="000000"/>
                          </a:solidFill>
                          <a:latin typeface="Arial"/>
                          <a:ea typeface="Arial"/>
                          <a:cs typeface="Arial"/>
                          <a:sym typeface="Arial"/>
                        </a:rPr>
                        <a:t>PumpSecondsOnSite_mean</a:t>
                      </a:r>
                      <a:endParaRPr b="1" i="0" sz="600" u="none" cap="none" strike="noStrike">
                        <a:solidFill>
                          <a:srgbClr val="000000"/>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 Params</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n_estimators:50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max_depth:7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learning_rate:0.2</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subsample:0.6</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colsample_bytree:1.0</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43675">
                <a:tc vMerge="1"/>
                <a:tc>
                  <a:txBody>
                    <a:bodyPr/>
                    <a:lstStyle/>
                    <a:p>
                      <a:pPr indent="0" lvl="0" marL="0" marR="0" rtl="0" algn="l">
                        <a:lnSpc>
                          <a:spcPct val="100000"/>
                        </a:lnSpc>
                        <a:spcBef>
                          <a:spcPts val="0"/>
                        </a:spcBef>
                        <a:spcAft>
                          <a:spcPts val="0"/>
                        </a:spcAft>
                        <a:buNone/>
                      </a:pPr>
                      <a:r>
                        <a:rPr b="1" lang="fr-FR" sz="600">
                          <a:solidFill>
                            <a:srgbClr val="FFFFFF"/>
                          </a:solidFill>
                        </a:rPr>
                        <a:t>F</a:t>
                      </a:r>
                      <a:r>
                        <a:rPr b="1" i="0" lang="fr-FR" sz="600" u="none" cap="none" strike="noStrike">
                          <a:solidFill>
                            <a:srgbClr val="FFFFFF"/>
                          </a:solidFill>
                          <a:latin typeface="Arial"/>
                          <a:ea typeface="Arial"/>
                          <a:cs typeface="Arial"/>
                          <a:sym typeface="Arial"/>
                        </a:rPr>
                        <a:t>1 Train</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0.3900269984364271</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Font typeface="Arial"/>
                        <a:buNone/>
                      </a:pPr>
                      <a:r>
                        <a:rPr b="1" lang="fr-FR" sz="600">
                          <a:solidFill>
                            <a:schemeClr val="lt1"/>
                          </a:solidFill>
                        </a:rPr>
                        <a:t>F1 Train</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0.39641863428162794</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Font typeface="Arial"/>
                        <a:buNone/>
                      </a:pPr>
                      <a:r>
                        <a:rPr b="1" lang="fr-FR" sz="600">
                          <a:solidFill>
                            <a:schemeClr val="lt1"/>
                          </a:solidFill>
                        </a:rPr>
                        <a:t>F1 Train</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0.31272682907118055</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43675">
                <a:tc vMerge="1"/>
                <a:tc>
                  <a:txBody>
                    <a:bodyPr/>
                    <a:lstStyle/>
                    <a:p>
                      <a:pPr indent="0" lvl="0" marL="0" marR="0" rtl="0" algn="l">
                        <a:lnSpc>
                          <a:spcPct val="100000"/>
                        </a:lnSpc>
                        <a:spcBef>
                          <a:spcPts val="0"/>
                        </a:spcBef>
                        <a:spcAft>
                          <a:spcPts val="0"/>
                        </a:spcAft>
                        <a:buNone/>
                      </a:pPr>
                      <a:r>
                        <a:rPr b="1" lang="fr-FR" sz="600">
                          <a:solidFill>
                            <a:srgbClr val="FFFFFF"/>
                          </a:solidFill>
                        </a:rPr>
                        <a:t>F</a:t>
                      </a:r>
                      <a:r>
                        <a:rPr b="1" i="0" lang="fr-FR" sz="600" u="none" cap="none" strike="noStrike">
                          <a:solidFill>
                            <a:srgbClr val="FFFFFF"/>
                          </a:solidFill>
                          <a:latin typeface="Arial"/>
                          <a:ea typeface="Arial"/>
                          <a:cs typeface="Arial"/>
                          <a:sym typeface="Arial"/>
                        </a:rPr>
                        <a:t>1 </a:t>
                      </a:r>
                      <a:r>
                        <a:rPr b="1" lang="fr-FR" sz="600">
                          <a:solidFill>
                            <a:srgbClr val="FFFFFF"/>
                          </a:solidFill>
                        </a:rPr>
                        <a:t>Test</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0.3828141836588302</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Font typeface="Arial"/>
                        <a:buNone/>
                      </a:pPr>
                      <a:r>
                        <a:rPr b="1" lang="fr-FR" sz="600">
                          <a:solidFill>
                            <a:schemeClr val="lt1"/>
                          </a:solidFill>
                        </a:rPr>
                        <a:t>F1 Test</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0.3509069649151381</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Font typeface="Arial"/>
                        <a:buNone/>
                      </a:pPr>
                      <a:r>
                        <a:rPr b="1" lang="fr-FR" sz="600">
                          <a:solidFill>
                            <a:schemeClr val="lt1"/>
                          </a:solidFill>
                        </a:rPr>
                        <a:t>F1 Test</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0.3088788892450386</a:t>
                      </a:r>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069950">
                <a:tc vMerge="1"/>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best_classification_report</a:t>
                      </a:r>
                      <a:endParaRPr b="1" i="0" sz="600" u="none" cap="none" strike="noStrike">
                        <a:solidFill>
                          <a:srgbClr val="FFFFFF"/>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              precision    recall  f1-score   support</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0.0       0.64      0.49      0.56     17004</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1.0       0.36      0.52      0.43     17706</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2.0       0.31      0.15      0.21     16617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3.0       0.32      0.41      0.36     17200</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accuracy                           0.40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macro avg       0.41      0.39      0.39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weighted avg       0.41      0.40      0.39     68527</a:t>
                      </a:r>
                      <a:br>
                        <a:rPr b="0" i="0" lang="fr-FR" sz="600" u="none" cap="none" strike="noStrike">
                          <a:solidFill>
                            <a:srgbClr val="000000"/>
                          </a:solidFill>
                          <a:latin typeface="Droid Sans Mono"/>
                          <a:ea typeface="Droid Sans Mono"/>
                          <a:cs typeface="Droid Sans Mono"/>
                          <a:sym typeface="Droid Sans Mono"/>
                        </a:rPr>
                      </a:br>
                      <a:endParaRPr b="0" i="0" sz="600" u="none" cap="none" strike="noStrike">
                        <a:solidFill>
                          <a:srgbClr val="000000"/>
                        </a:solidFill>
                        <a:latin typeface="Droid Sans Mono"/>
                        <a:ea typeface="Droid Sans Mono"/>
                        <a:cs typeface="Droid Sans Mono"/>
                        <a:sym typeface="Droid Sans Mono"/>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best_classification_report</a:t>
                      </a:r>
                      <a:endParaRPr b="1" i="0" sz="600" u="none" cap="none" strike="noStrike">
                        <a:solidFill>
                          <a:srgbClr val="FFFFFF"/>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              precision    recall  f1-score   support</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0.0       0.33      0.23      0.27     17117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1.0       0.32      0.24      0.27     17118</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2.0       0.38      0.50      0.43     17181</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3.0       0.40      0.49      0.44     17111</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accuracy                           0.36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macro avg       0.36      0.36      0.35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weighted avg       0.36      0.36      0.35     68527</a:t>
                      </a:r>
                      <a:br>
                        <a:rPr b="0" i="0" lang="fr-FR" sz="600" u="none" cap="none" strike="noStrike">
                          <a:solidFill>
                            <a:srgbClr val="000000"/>
                          </a:solidFill>
                          <a:latin typeface="Droid Sans Mono"/>
                          <a:ea typeface="Droid Sans Mono"/>
                          <a:cs typeface="Droid Sans Mono"/>
                          <a:sym typeface="Droid Sans Mono"/>
                        </a:rPr>
                      </a:br>
                      <a:endParaRPr b="0" i="0" sz="600" u="none" cap="none" strike="noStrike">
                        <a:solidFill>
                          <a:srgbClr val="000000"/>
                        </a:solidFill>
                        <a:latin typeface="Droid Sans Mono"/>
                        <a:ea typeface="Droid Sans Mono"/>
                        <a:cs typeface="Droid Sans Mono"/>
                        <a:sym typeface="Droid Sans Mono"/>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txBody>
                  <a:tcPr marT="3700" marB="0" marR="3700" marL="3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600" u="none" cap="none" strike="noStrike">
                          <a:solidFill>
                            <a:srgbClr val="FFFFFF"/>
                          </a:solidFill>
                          <a:latin typeface="Arial"/>
                          <a:ea typeface="Arial"/>
                          <a:cs typeface="Arial"/>
                          <a:sym typeface="Arial"/>
                        </a:rPr>
                        <a:t>best_classification_report</a:t>
                      </a:r>
                      <a:endParaRPr b="1" i="0" sz="600" u="none" cap="none" strike="noStrike">
                        <a:solidFill>
                          <a:srgbClr val="FFFFFF"/>
                        </a:solidFill>
                        <a:latin typeface="Arial"/>
                        <a:ea typeface="Arial"/>
                        <a:cs typeface="Arial"/>
                        <a:sym typeface="Arial"/>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600" u="none" cap="none" strike="noStrike">
                          <a:solidFill>
                            <a:srgbClr val="000000"/>
                          </a:solidFill>
                          <a:latin typeface="Droid Sans Mono"/>
                          <a:ea typeface="Droid Sans Mono"/>
                          <a:cs typeface="Droid Sans Mono"/>
                          <a:sym typeface="Droid Sans Mono"/>
                        </a:rPr>
                        <a:t>              precision    recall  f1-score   support</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0.0       0.29      0.05      0.09     15730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1.0       0.32      0.05      0.09     18340</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2.0       0.38      0.83      0.52     17457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3.0       0.48      0.69      0.57     17000</a:t>
                      </a:r>
                      <a:br>
                        <a:rPr b="0" i="0" lang="fr-FR" sz="600" u="none" cap="none" strike="noStrike">
                          <a:solidFill>
                            <a:srgbClr val="000000"/>
                          </a:solidFill>
                          <a:latin typeface="Droid Sans Mono"/>
                          <a:ea typeface="Droid Sans Mono"/>
                          <a:cs typeface="Droid Sans Mono"/>
                          <a:sym typeface="Droid Sans Mono"/>
                        </a:rPr>
                      </a:b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accuracy                           0.41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   macro avg       0.37      0.41      0.32     68527</a:t>
                      </a:r>
                      <a:br>
                        <a:rPr b="0" i="0" lang="fr-FR" sz="600" u="none" cap="none" strike="noStrike">
                          <a:solidFill>
                            <a:srgbClr val="000000"/>
                          </a:solidFill>
                          <a:latin typeface="Droid Sans Mono"/>
                          <a:ea typeface="Droid Sans Mono"/>
                          <a:cs typeface="Droid Sans Mono"/>
                          <a:sym typeface="Droid Sans Mono"/>
                        </a:rPr>
                      </a:br>
                      <a:r>
                        <a:rPr b="0" i="0" lang="fr-FR" sz="600" u="none" cap="none" strike="noStrike">
                          <a:solidFill>
                            <a:srgbClr val="000000"/>
                          </a:solidFill>
                          <a:latin typeface="Droid Sans Mono"/>
                          <a:ea typeface="Droid Sans Mono"/>
                          <a:cs typeface="Droid Sans Mono"/>
                          <a:sym typeface="Droid Sans Mono"/>
                        </a:rPr>
                        <a:t>weighted avg       0.37      0.41      0.32     68527</a:t>
                      </a:r>
                      <a:br>
                        <a:rPr b="0" i="0" lang="fr-FR" sz="600" u="none" cap="none" strike="noStrike">
                          <a:solidFill>
                            <a:srgbClr val="000000"/>
                          </a:solidFill>
                          <a:latin typeface="Droid Sans Mono"/>
                          <a:ea typeface="Droid Sans Mono"/>
                          <a:cs typeface="Droid Sans Mono"/>
                          <a:sym typeface="Droid Sans Mono"/>
                        </a:rPr>
                      </a:br>
                      <a:endParaRPr b="0" i="0" sz="600" u="none" cap="none" strike="noStrike">
                        <a:solidFill>
                          <a:srgbClr val="000000"/>
                        </a:solidFill>
                        <a:latin typeface="Droid Sans Mono"/>
                        <a:ea typeface="Droid Sans Mono"/>
                        <a:cs typeface="Droid Sans Mono"/>
                        <a:sym typeface="Droid Sans Mono"/>
                      </a:endParaRPr>
                    </a:p>
                  </a:txBody>
                  <a:tcPr marT="3700" marB="0" marR="3700" marL="37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388" name="Google Shape;388;g2d80578dede_0_36"/>
          <p:cNvSpPr txBox="1"/>
          <p:nvPr/>
        </p:nvSpPr>
        <p:spPr>
          <a:xfrm rot="-5400000">
            <a:off x="3595225" y="2307975"/>
            <a:ext cx="1467300" cy="3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TravelTimeSeconds_mean</a:t>
            </a:r>
            <a:endParaRPr sz="700">
              <a:solidFill>
                <a:srgbClr val="3F3F3F"/>
              </a:solidFill>
              <a:latin typeface="Trebuchet MS"/>
              <a:ea typeface="Trebuchet MS"/>
              <a:cs typeface="Trebuchet MS"/>
              <a:sym typeface="Trebuchet MS"/>
            </a:endParaRPr>
          </a:p>
        </p:txBody>
      </p:sp>
      <p:sp>
        <p:nvSpPr>
          <p:cNvPr id="389" name="Google Shape;389;g2d80578dede_0_36"/>
          <p:cNvSpPr txBox="1"/>
          <p:nvPr/>
        </p:nvSpPr>
        <p:spPr>
          <a:xfrm rot="-5400000">
            <a:off x="572650" y="2256150"/>
            <a:ext cx="1464600" cy="4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TurnoutTimeMinutes_mean</a:t>
            </a:r>
            <a:endParaRPr sz="700">
              <a:solidFill>
                <a:srgbClr val="3F3F3F"/>
              </a:solidFill>
              <a:latin typeface="Trebuchet MS"/>
              <a:ea typeface="Trebuchet MS"/>
              <a:cs typeface="Trebuchet MS"/>
              <a:sym typeface="Trebuchet MS"/>
            </a:endParaRPr>
          </a:p>
        </p:txBody>
      </p:sp>
      <p:sp>
        <p:nvSpPr>
          <p:cNvPr id="390" name="Google Shape;390;g2d80578dede_0_36"/>
          <p:cNvSpPr txBox="1"/>
          <p:nvPr/>
        </p:nvSpPr>
        <p:spPr>
          <a:xfrm rot="-5400000">
            <a:off x="6492950" y="2271075"/>
            <a:ext cx="1467300" cy="45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PumpSecondsOnSite_mean</a:t>
            </a:r>
            <a:endParaRPr sz="700">
              <a:solidFill>
                <a:srgbClr val="3F3F3F"/>
              </a:solidFill>
              <a:latin typeface="Trebuchet MS"/>
              <a:ea typeface="Trebuchet MS"/>
              <a:cs typeface="Trebuchet MS"/>
              <a:sym typeface="Trebuchet MS"/>
            </a:endParaRPr>
          </a:p>
        </p:txBody>
      </p:sp>
      <p:sp>
        <p:nvSpPr>
          <p:cNvPr id="391" name="Google Shape;391;g2d80578dede_0_36"/>
          <p:cNvSpPr txBox="1"/>
          <p:nvPr/>
        </p:nvSpPr>
        <p:spPr>
          <a:xfrm rot="-5400000">
            <a:off x="7194300" y="4840864"/>
            <a:ext cx="1900500" cy="16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PumpSecondsOnSite_mean</a:t>
            </a:r>
            <a:endParaRPr sz="700">
              <a:solidFill>
                <a:srgbClr val="3F3F3F"/>
              </a:solidFill>
              <a:latin typeface="Trebuchet MS"/>
              <a:ea typeface="Trebuchet MS"/>
              <a:cs typeface="Trebuchet MS"/>
              <a:sym typeface="Trebuchet MS"/>
            </a:endParaRPr>
          </a:p>
        </p:txBody>
      </p:sp>
      <p:sp>
        <p:nvSpPr>
          <p:cNvPr id="392" name="Google Shape;392;g2d80578dede_0_36"/>
          <p:cNvSpPr txBox="1"/>
          <p:nvPr/>
        </p:nvSpPr>
        <p:spPr>
          <a:xfrm rot="-5400000">
            <a:off x="3359650" y="4822575"/>
            <a:ext cx="1900500" cy="19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TravelTimeSeconds_mean</a:t>
            </a:r>
            <a:endParaRPr sz="700">
              <a:solidFill>
                <a:srgbClr val="3F3F3F"/>
              </a:solidFill>
              <a:latin typeface="Trebuchet MS"/>
              <a:ea typeface="Trebuchet MS"/>
              <a:cs typeface="Trebuchet MS"/>
              <a:sym typeface="Trebuchet MS"/>
            </a:endParaRPr>
          </a:p>
        </p:txBody>
      </p:sp>
      <p:sp>
        <p:nvSpPr>
          <p:cNvPr id="393" name="Google Shape;393;g2d80578dede_0_36"/>
          <p:cNvSpPr txBox="1"/>
          <p:nvPr/>
        </p:nvSpPr>
        <p:spPr>
          <a:xfrm rot="-5400000">
            <a:off x="-752400" y="4842375"/>
            <a:ext cx="1900500" cy="15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TurnoutTimeMinutes_mean</a:t>
            </a:r>
            <a:endParaRPr sz="700">
              <a:solidFill>
                <a:srgbClr val="3F3F3F"/>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d80578dede_0_43"/>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6</a:t>
            </a:r>
            <a:r>
              <a:rPr b="1" lang="fr-FR" sz="2400"/>
              <a:t> Voting et Stacking</a:t>
            </a:r>
            <a:endParaRPr b="1" sz="2400"/>
          </a:p>
        </p:txBody>
      </p:sp>
      <p:sp>
        <p:nvSpPr>
          <p:cNvPr id="399" name="Google Shape;399;g2d80578dede_0_43"/>
          <p:cNvSpPr txBox="1"/>
          <p:nvPr/>
        </p:nvSpPr>
        <p:spPr>
          <a:xfrm>
            <a:off x="931475" y="718391"/>
            <a:ext cx="10773300" cy="3621900"/>
          </a:xfrm>
          <a:prstGeom prst="rect">
            <a:avLst/>
          </a:prstGeom>
          <a:noFill/>
          <a:ln>
            <a:noFill/>
          </a:ln>
        </p:spPr>
        <p:txBody>
          <a:bodyPr anchorCtr="0" anchor="t" bIns="91425" lIns="91425" spcFirstLastPara="1" rIns="91425" wrap="square" tIns="91425">
            <a:spAutoFit/>
          </a:bodyPr>
          <a:lstStyle/>
          <a:p>
            <a:pPr indent="0" lvl="0" marL="457200" marR="0" rtl="0" algn="just">
              <a:lnSpc>
                <a:spcPct val="115000"/>
              </a:lnSpc>
              <a:spcBef>
                <a:spcPts val="0"/>
              </a:spcBef>
              <a:spcAft>
                <a:spcPts val="0"/>
              </a:spcAft>
              <a:buClr>
                <a:srgbClr val="000000"/>
              </a:buClr>
              <a:buSzPts val="1400"/>
              <a:buFont typeface="Arial"/>
              <a:buNone/>
            </a:pPr>
            <a:r>
              <a:rPr b="1" lang="fr-FR">
                <a:solidFill>
                  <a:schemeClr val="dk1"/>
                </a:solidFill>
                <a:latin typeface="Trebuchet MS"/>
                <a:ea typeface="Trebuchet MS"/>
                <a:cs typeface="Trebuchet MS"/>
                <a:sym typeface="Trebuchet MS"/>
              </a:rPr>
              <a:t>GridSearch sur Voting et Stacking, en régression et classification, avec </a:t>
            </a:r>
            <a:r>
              <a:rPr b="1" i="0" lang="fr-FR" sz="1400" u="none" cap="none" strike="noStrike">
                <a:solidFill>
                  <a:schemeClr val="dk1"/>
                </a:solidFill>
                <a:latin typeface="Trebuchet MS"/>
                <a:ea typeface="Trebuchet MS"/>
                <a:cs typeface="Trebuchet MS"/>
                <a:sym typeface="Trebuchet MS"/>
              </a:rPr>
              <a:t>XGBoost et le</a:t>
            </a:r>
            <a:r>
              <a:rPr b="1" lang="fr-FR">
                <a:solidFill>
                  <a:schemeClr val="dk1"/>
                </a:solidFill>
                <a:latin typeface="Trebuchet MS"/>
                <a:ea typeface="Trebuchet MS"/>
                <a:cs typeface="Trebuchet MS"/>
                <a:sym typeface="Trebuchet MS"/>
              </a:rPr>
              <a:t>s top 4 des modèles</a:t>
            </a:r>
            <a:endParaRPr b="1" i="0" sz="1400" u="none" cap="none" strike="noStrike">
              <a:solidFill>
                <a:schemeClr val="dk1"/>
              </a:solidFill>
              <a:latin typeface="Trebuchet MS"/>
              <a:ea typeface="Trebuchet MS"/>
              <a:cs typeface="Trebuchet MS"/>
              <a:sym typeface="Trebuchet MS"/>
            </a:endParaRPr>
          </a:p>
          <a:p>
            <a:pPr indent="0" lvl="0" marL="45720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00"/>
              </a:highlight>
              <a:latin typeface="Trebuchet MS"/>
              <a:ea typeface="Trebuchet MS"/>
              <a:cs typeface="Trebuchet MS"/>
              <a:sym typeface="Trebuchet MS"/>
            </a:endParaRPr>
          </a:p>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Classification </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rPr b="1" i="0" lang="fr-FR" sz="1200" u="none" cap="none" strike="noStrike">
                <a:solidFill>
                  <a:schemeClr val="dk1"/>
                </a:solidFill>
                <a:highlight>
                  <a:schemeClr val="lt1"/>
                </a:highlight>
                <a:latin typeface="Trebuchet MS"/>
                <a:ea typeface="Trebuchet MS"/>
                <a:cs typeface="Trebuchet MS"/>
                <a:sym typeface="Trebuchet MS"/>
              </a:rPr>
              <a:t>Modéles :  XGBClassifier, MLPClassifier, RandomForestClassifier, ExtraTreesClassifier, BaggingClassifier</a:t>
            </a:r>
            <a:endParaRPr b="1" i="0" sz="12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rPr b="1" i="0" lang="fr-FR" sz="1200" u="none" cap="none" strike="noStrike">
                <a:solidFill>
                  <a:schemeClr val="dk1"/>
                </a:solidFill>
                <a:highlight>
                  <a:schemeClr val="lt1"/>
                </a:highlight>
                <a:latin typeface="Trebuchet MS"/>
                <a:ea typeface="Trebuchet MS"/>
                <a:cs typeface="Trebuchet MS"/>
                <a:sym typeface="Trebuchet MS"/>
              </a:rPr>
              <a:t>Modéles :  XGBClassifier, DecisionTreeClassifier, MLPClassifier, ExtraTreesClassifier, RandomForestClassifier</a:t>
            </a:r>
            <a:endParaRPr b="1" i="0" sz="1200" u="none" cap="none" strike="noStrike">
              <a:solidFill>
                <a:schemeClr val="dk1"/>
              </a:solidFill>
              <a:highlight>
                <a:schemeClr val="lt1"/>
              </a:highlight>
              <a:latin typeface="Trebuchet MS"/>
              <a:ea typeface="Trebuchet MS"/>
              <a:cs typeface="Trebuchet MS"/>
              <a:sym typeface="Trebuchet MS"/>
            </a:endParaRPr>
          </a:p>
        </p:txBody>
      </p:sp>
      <p:graphicFrame>
        <p:nvGraphicFramePr>
          <p:cNvPr id="400" name="Google Shape;400;g2d80578dede_0_43"/>
          <p:cNvGraphicFramePr/>
          <p:nvPr/>
        </p:nvGraphicFramePr>
        <p:xfrm>
          <a:off x="1138003" y="1853198"/>
          <a:ext cx="3000000" cy="3000000"/>
        </p:xfrm>
        <a:graphic>
          <a:graphicData uri="http://schemas.openxmlformats.org/drawingml/2006/table">
            <a:tbl>
              <a:tblPr>
                <a:noFill/>
                <a:tableStyleId>{66906E8A-7707-44FA-888A-FC8DF8DB5E13}</a:tableStyleId>
              </a:tblPr>
              <a:tblGrid>
                <a:gridCol w="291150"/>
                <a:gridCol w="1059200"/>
                <a:gridCol w="3575150"/>
                <a:gridCol w="3725050"/>
              </a:tblGrid>
              <a:tr h="167525">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VotingClassifier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StackingClassifier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167525">
                <a:tc rowSpan="3">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TurnoutTimeMinutes_mean</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fr-FR" sz="1000">
                          <a:solidFill>
                            <a:srgbClr val="FFFFFF"/>
                          </a:solidFill>
                        </a:rPr>
                        <a:t>F1 </a:t>
                      </a:r>
                      <a:r>
                        <a:rPr b="1" i="0" lang="fr-FR" sz="1000" u="none" cap="none" strike="noStrike">
                          <a:solidFill>
                            <a:srgbClr val="FFFFFF"/>
                          </a:solidFill>
                          <a:latin typeface="Arial"/>
                          <a:ea typeface="Arial"/>
                          <a:cs typeface="Arial"/>
                          <a:sym typeface="Arial"/>
                        </a:rPr>
                        <a:t>Train</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0.39621587409539977</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0.37071621850518416</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67525">
                <a:tc vMerge="1"/>
                <a:tc>
                  <a:txBody>
                    <a:bodyPr/>
                    <a:lstStyle/>
                    <a:p>
                      <a:pPr indent="0" lvl="0" marL="0" marR="0" rtl="0" algn="l">
                        <a:lnSpc>
                          <a:spcPct val="100000"/>
                        </a:lnSpc>
                        <a:spcBef>
                          <a:spcPts val="0"/>
                        </a:spcBef>
                        <a:spcAft>
                          <a:spcPts val="0"/>
                        </a:spcAft>
                        <a:buNone/>
                      </a:pPr>
                      <a:r>
                        <a:rPr b="1" lang="fr-FR" sz="1000">
                          <a:solidFill>
                            <a:srgbClr val="FFFFFF"/>
                          </a:solidFill>
                        </a:rPr>
                        <a:t>F1 </a:t>
                      </a:r>
                      <a:r>
                        <a:rPr b="1" i="0" lang="fr-FR" sz="1000" u="none" cap="none" strike="noStrike">
                          <a:solidFill>
                            <a:srgbClr val="FFFFFF"/>
                          </a:solidFill>
                          <a:latin typeface="Arial"/>
                          <a:ea typeface="Arial"/>
                          <a:cs typeface="Arial"/>
                          <a:sym typeface="Arial"/>
                        </a:rPr>
                        <a:t>Test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0.380067816466173</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0.37508635728262496</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4677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Detailled_report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53.0       0.36      0.55      0.43     17706</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70.0       0.32      0.38      0.34     17200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89.0       0.30      0.13      0.18     16617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1192.0       0.63      0.51      0.56     17004</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0.39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0.40      0.39      0.38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0.40      0.39      0.38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53.0       0.36      0.57      0.44     17706</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70.0       0.31      0.40      0.35     17200</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89.0       0.31      0.09      0.14     16617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1192.0       0.63      0.50      0.56     17004</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0.39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0.40      0.39      0.37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0.40      0.39      0.38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graphicFrame>
        <p:nvGraphicFramePr>
          <p:cNvPr id="401" name="Google Shape;401;g2d80578dede_0_43"/>
          <p:cNvGraphicFramePr/>
          <p:nvPr/>
        </p:nvGraphicFramePr>
        <p:xfrm>
          <a:off x="1138003" y="4361324"/>
          <a:ext cx="3000000" cy="3000000"/>
        </p:xfrm>
        <a:graphic>
          <a:graphicData uri="http://schemas.openxmlformats.org/drawingml/2006/table">
            <a:tbl>
              <a:tblPr>
                <a:noFill/>
                <a:tableStyleId>{66906E8A-7707-44FA-888A-FC8DF8DB5E13}</a:tableStyleId>
              </a:tblPr>
              <a:tblGrid>
                <a:gridCol w="291150"/>
                <a:gridCol w="1059200"/>
                <a:gridCol w="3575150"/>
                <a:gridCol w="3710075"/>
              </a:tblGrid>
              <a:tr h="167525">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VotingClassifier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StackingClassifier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167525">
                <a:tc rowSpan="3">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TravelTimeMinutes_mean</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fr-FR" sz="1000">
                          <a:solidFill>
                            <a:srgbClr val="FFFFFF"/>
                          </a:solidFill>
                        </a:rPr>
                        <a:t>F1 </a:t>
                      </a:r>
                      <a:r>
                        <a:rPr b="1" i="0" lang="fr-FR" sz="1000" u="none" cap="none" strike="noStrike">
                          <a:solidFill>
                            <a:srgbClr val="FFFFFF"/>
                          </a:solidFill>
                          <a:latin typeface="Arial"/>
                          <a:ea typeface="Arial"/>
                          <a:cs typeface="Arial"/>
                          <a:sym typeface="Arial"/>
                        </a:rPr>
                        <a:t>Train</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0.37283482046112226</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0.3794596439920501</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67525">
                <a:tc vMerge="1"/>
                <a:tc>
                  <a:txBody>
                    <a:bodyPr/>
                    <a:lstStyle/>
                    <a:p>
                      <a:pPr indent="0" lvl="0" marL="0" marR="0" rtl="0" algn="l">
                        <a:lnSpc>
                          <a:spcPct val="100000"/>
                        </a:lnSpc>
                        <a:spcBef>
                          <a:spcPts val="0"/>
                        </a:spcBef>
                        <a:spcAft>
                          <a:spcPts val="0"/>
                        </a:spcAft>
                        <a:buNone/>
                      </a:pPr>
                      <a:r>
                        <a:rPr b="1" lang="fr-FR" sz="1000">
                          <a:solidFill>
                            <a:srgbClr val="FFFFFF"/>
                          </a:solidFill>
                        </a:rPr>
                        <a:t>F1 </a:t>
                      </a:r>
                      <a:r>
                        <a:rPr b="1" i="0" lang="fr-FR" sz="1000" u="none" cap="none" strike="noStrike">
                          <a:solidFill>
                            <a:srgbClr val="FFFFFF"/>
                          </a:solidFill>
                          <a:latin typeface="Arial"/>
                          <a:ea typeface="Arial"/>
                          <a:cs typeface="Arial"/>
                          <a:sym typeface="Arial"/>
                        </a:rPr>
                        <a:t>Test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0.35793892878933875</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0.35150218467312927</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49500">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Detailled_report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183.0       0.38      0.56      0.45     17181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252.0       0.32      0.24      0.27     17118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337.0       0.33      0.23      0.27     17117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1166.0       0.42      0.47      0.44     17111</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0.37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0.36      0.37      0.36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0.36      0.37      0.36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183.0       0.37      0.58      0.45     17181</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252.0       0.32      0.20      0.25     17118</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337.0       0.34      0.21      0.26     17117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1166.0       0.40      0.49      0.44     17111</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0.37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0.36      0.37      0.35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0.36      0.37      0.35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402" name="Google Shape;402;g2d80578dede_0_43"/>
          <p:cNvSpPr txBox="1"/>
          <p:nvPr/>
        </p:nvSpPr>
        <p:spPr>
          <a:xfrm rot="-5400000">
            <a:off x="438250" y="2720575"/>
            <a:ext cx="1683900" cy="28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TurnoutTimeMinutes_mean</a:t>
            </a:r>
            <a:endParaRPr sz="700">
              <a:solidFill>
                <a:srgbClr val="3F3F3F"/>
              </a:solidFill>
              <a:latin typeface="Trebuchet MS"/>
              <a:ea typeface="Trebuchet MS"/>
              <a:cs typeface="Trebuchet MS"/>
              <a:sym typeface="Trebuchet MS"/>
            </a:endParaRPr>
          </a:p>
        </p:txBody>
      </p:sp>
      <p:sp>
        <p:nvSpPr>
          <p:cNvPr id="403" name="Google Shape;403;g2d80578dede_0_43"/>
          <p:cNvSpPr txBox="1"/>
          <p:nvPr/>
        </p:nvSpPr>
        <p:spPr>
          <a:xfrm rot="-5400000">
            <a:off x="442000" y="5226700"/>
            <a:ext cx="1682700" cy="29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TravelTimeSeconds_mean</a:t>
            </a:r>
            <a:endParaRPr sz="700">
              <a:solidFill>
                <a:srgbClr val="3F3F3F"/>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6</a:t>
            </a:r>
            <a:r>
              <a:rPr b="1" lang="fr-FR" sz="2400"/>
              <a:t> Voting et Stacking</a:t>
            </a:r>
            <a:endParaRPr b="1" sz="2400"/>
          </a:p>
        </p:txBody>
      </p:sp>
      <p:sp>
        <p:nvSpPr>
          <p:cNvPr id="409" name="Google Shape;409;p8"/>
          <p:cNvSpPr txBox="1"/>
          <p:nvPr/>
        </p:nvSpPr>
        <p:spPr>
          <a:xfrm>
            <a:off x="924575" y="869250"/>
            <a:ext cx="8019900" cy="857127"/>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Classification</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rPr b="1" i="0" lang="fr-FR" sz="1200" u="none" cap="none" strike="noStrike">
                <a:solidFill>
                  <a:schemeClr val="dk1"/>
                </a:solidFill>
                <a:highlight>
                  <a:schemeClr val="lt1"/>
                </a:highlight>
                <a:latin typeface="Trebuchet MS"/>
                <a:ea typeface="Trebuchet MS"/>
                <a:cs typeface="Trebuchet MS"/>
                <a:sym typeface="Trebuchet MS"/>
              </a:rPr>
              <a:t>Modéles: XGBClassifier, ExtraTreesClassifier, BaggingClassifier, DecisionTreeClassifier, RandomForestClassifier</a:t>
            </a:r>
            <a:endParaRPr b="1" i="0" sz="1200" u="none" cap="none" strike="noStrike">
              <a:solidFill>
                <a:schemeClr val="dk1"/>
              </a:solidFill>
              <a:highlight>
                <a:schemeClr val="lt1"/>
              </a:highlight>
              <a:latin typeface="Trebuchet MS"/>
              <a:ea typeface="Trebuchet MS"/>
              <a:cs typeface="Trebuchet MS"/>
              <a:sym typeface="Trebuchet MS"/>
            </a:endParaRPr>
          </a:p>
        </p:txBody>
      </p:sp>
      <p:graphicFrame>
        <p:nvGraphicFramePr>
          <p:cNvPr id="410" name="Google Shape;410;p8"/>
          <p:cNvGraphicFramePr/>
          <p:nvPr/>
        </p:nvGraphicFramePr>
        <p:xfrm>
          <a:off x="778239" y="2112799"/>
          <a:ext cx="3000000" cy="3000000"/>
        </p:xfrm>
        <a:graphic>
          <a:graphicData uri="http://schemas.openxmlformats.org/drawingml/2006/table">
            <a:tbl>
              <a:tblPr>
                <a:noFill/>
                <a:tableStyleId>{66906E8A-7707-44FA-888A-FC8DF8DB5E13}</a:tableStyleId>
              </a:tblPr>
              <a:tblGrid>
                <a:gridCol w="277325"/>
                <a:gridCol w="1080550"/>
                <a:gridCol w="3567650"/>
                <a:gridCol w="3710075"/>
              </a:tblGrid>
              <a:tr h="167525">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850" marB="0" marR="7850" marL="7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VotingClassifier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StackingClassifier</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167525">
                <a:tc rowSpan="3">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PumpMinutesOnSite_mean</a:t>
                      </a:r>
                      <a:endParaRPr b="1" i="0" sz="1000" u="none" cap="none" strike="noStrike">
                        <a:solidFill>
                          <a:srgbClr val="000000"/>
                        </a:solidFill>
                        <a:latin typeface="Arial"/>
                        <a:ea typeface="Arial"/>
                        <a:cs typeface="Arial"/>
                        <a:sym typeface="Arial"/>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fr-FR" sz="1000">
                          <a:solidFill>
                            <a:srgbClr val="FFFFFF"/>
                          </a:solidFill>
                        </a:rPr>
                        <a:t>F1 </a:t>
                      </a:r>
                      <a:r>
                        <a:rPr b="1" i="0" lang="fr-FR" sz="1000" u="none" cap="none" strike="noStrike">
                          <a:solidFill>
                            <a:srgbClr val="FFFFFF"/>
                          </a:solidFill>
                          <a:latin typeface="Arial"/>
                          <a:ea typeface="Arial"/>
                          <a:cs typeface="Arial"/>
                          <a:sym typeface="Arial"/>
                        </a:rPr>
                        <a:t>Train</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0.3396845674807551</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0.31329918541838336</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7525">
                <a:tc vMerge="1"/>
                <a:tc>
                  <a:txBody>
                    <a:bodyPr/>
                    <a:lstStyle/>
                    <a:p>
                      <a:pPr indent="0" lvl="0" marL="0" marR="0" rtl="0" algn="l">
                        <a:lnSpc>
                          <a:spcPct val="100000"/>
                        </a:lnSpc>
                        <a:spcBef>
                          <a:spcPts val="0"/>
                        </a:spcBef>
                        <a:spcAft>
                          <a:spcPts val="0"/>
                        </a:spcAft>
                        <a:buNone/>
                      </a:pPr>
                      <a:r>
                        <a:rPr b="1" lang="fr-FR" sz="1000">
                          <a:solidFill>
                            <a:schemeClr val="lt1"/>
                          </a:solidFill>
                        </a:rPr>
                        <a:t>F1 </a:t>
                      </a:r>
                      <a:r>
                        <a:rPr b="1" i="0" lang="fr-FR" sz="1000" u="none" cap="none" strike="noStrike">
                          <a:solidFill>
                            <a:srgbClr val="FFFFFF"/>
                          </a:solidFill>
                          <a:latin typeface="Arial"/>
                          <a:ea typeface="Arial"/>
                          <a:cs typeface="Arial"/>
                          <a:sym typeface="Arial"/>
                        </a:rPr>
                        <a:t>Test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0.3387395043534681</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0.3105352683239509</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49525">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Detailled_report</a:t>
                      </a:r>
                      <a:endParaRPr/>
                    </a:p>
                  </a:txBody>
                  <a:tcPr marT="7850" marB="0" marR="7850" marL="7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300.0       0.38      0.78      0.51     17535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600.0       0.30      0.09      0.14     18027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1140.0       0.29      0.08      0.13     15777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45960.0       0.49      0.66      0.57     17188</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0.41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0.37      0.40      0.34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0.37      0.41      0.34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800" u="none" cap="none" strike="noStrike">
                          <a:solidFill>
                            <a:srgbClr val="000000"/>
                          </a:solidFill>
                          <a:latin typeface="Droid Sans Mono"/>
                          <a:ea typeface="Droid Sans Mono"/>
                          <a:cs typeface="Droid Sans Mono"/>
                          <a:sym typeface="Droid Sans Mono"/>
                        </a:rPr>
                        <a:t>              precision    recall  f1-score   support</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300.0       0.38      0.81      0.52     17535</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600.0       0.33      0.05      0.09     18027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1140.0       0.30      0.03      0.05     15777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45960.0       0.47      0.72      0.57     17188</a:t>
                      </a:r>
                      <a:br>
                        <a:rPr b="0" i="0" lang="fr-FR" sz="800" u="none" cap="none" strike="noStrike">
                          <a:solidFill>
                            <a:srgbClr val="000000"/>
                          </a:solidFill>
                          <a:latin typeface="Droid Sans Mono"/>
                          <a:ea typeface="Droid Sans Mono"/>
                          <a:cs typeface="Droid Sans Mono"/>
                          <a:sym typeface="Droid Sans Mono"/>
                        </a:rPr>
                      </a:b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accuracy                           0.41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   macro avg       0.37      0.40      0.31     68527</a:t>
                      </a:r>
                      <a:br>
                        <a:rPr b="0" i="0" lang="fr-FR" sz="800" u="none" cap="none" strike="noStrike">
                          <a:solidFill>
                            <a:srgbClr val="000000"/>
                          </a:solidFill>
                          <a:latin typeface="Droid Sans Mono"/>
                          <a:ea typeface="Droid Sans Mono"/>
                          <a:cs typeface="Droid Sans Mono"/>
                          <a:sym typeface="Droid Sans Mono"/>
                        </a:rPr>
                      </a:br>
                      <a:r>
                        <a:rPr b="0" i="0" lang="fr-FR" sz="800" u="none" cap="none" strike="noStrike">
                          <a:solidFill>
                            <a:srgbClr val="000000"/>
                          </a:solidFill>
                          <a:latin typeface="Droid Sans Mono"/>
                          <a:ea typeface="Droid Sans Mono"/>
                          <a:cs typeface="Droid Sans Mono"/>
                          <a:sym typeface="Droid Sans Mono"/>
                        </a:rPr>
                        <a:t>weighted avg       0.37      0.41      0.31     68527</a:t>
                      </a:r>
                      <a:br>
                        <a:rPr b="0" i="0" lang="fr-FR" sz="800" u="none" cap="none" strike="noStrike">
                          <a:solidFill>
                            <a:srgbClr val="000000"/>
                          </a:solidFill>
                          <a:latin typeface="Droid Sans Mono"/>
                          <a:ea typeface="Droid Sans Mono"/>
                          <a:cs typeface="Droid Sans Mono"/>
                          <a:sym typeface="Droid Sans Mono"/>
                        </a:rPr>
                      </a:br>
                      <a:endParaRPr b="0" i="0" sz="800" u="none" cap="none" strike="noStrike">
                        <a:solidFill>
                          <a:srgbClr val="000000"/>
                        </a:solidFill>
                        <a:latin typeface="Droid Sans Mono"/>
                        <a:ea typeface="Droid Sans Mono"/>
                        <a:cs typeface="Droid Sans Mono"/>
                        <a:sym typeface="Droid Sans Mono"/>
                      </a:endParaRPr>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11" name="Google Shape;411;p8"/>
          <p:cNvSpPr txBox="1"/>
          <p:nvPr/>
        </p:nvSpPr>
        <p:spPr>
          <a:xfrm rot="-5400000">
            <a:off x="70400" y="2986150"/>
            <a:ext cx="1686600" cy="27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PumpSecondsOnSite_mean</a:t>
            </a:r>
            <a:endParaRPr sz="700">
              <a:solidFill>
                <a:srgbClr val="3F3F3F"/>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5"/>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6</a:t>
            </a:r>
            <a:r>
              <a:rPr b="1" lang="fr-FR" sz="2400"/>
              <a:t> Voting et Stacking</a:t>
            </a:r>
            <a:endParaRPr b="1" sz="2400"/>
          </a:p>
        </p:txBody>
      </p:sp>
      <p:sp>
        <p:nvSpPr>
          <p:cNvPr id="417" name="Google Shape;417;p25"/>
          <p:cNvSpPr txBox="1"/>
          <p:nvPr/>
        </p:nvSpPr>
        <p:spPr>
          <a:xfrm>
            <a:off x="924575" y="869250"/>
            <a:ext cx="9091500" cy="3653278"/>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Regression</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rPr b="1" i="0" lang="fr-FR" sz="1400" u="none" cap="none" strike="noStrike">
                <a:solidFill>
                  <a:schemeClr val="dk1"/>
                </a:solidFill>
                <a:highlight>
                  <a:schemeClr val="lt1"/>
                </a:highlight>
                <a:latin typeface="Trebuchet MS"/>
                <a:ea typeface="Trebuchet MS"/>
                <a:cs typeface="Trebuchet MS"/>
                <a:sym typeface="Trebuchet MS"/>
              </a:rPr>
              <a:t>Modéles :  XGBRegressor, HistGradientBoostingRegressor, GradientBoostingRegressor, RandomForestRegressor, MLPRegressor</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rPr b="1" i="0" lang="fr-FR" sz="1400" u="none" cap="none" strike="noStrike">
                <a:solidFill>
                  <a:schemeClr val="dk1"/>
                </a:solidFill>
                <a:highlight>
                  <a:schemeClr val="lt1"/>
                </a:highlight>
                <a:latin typeface="Trebuchet MS"/>
                <a:ea typeface="Trebuchet MS"/>
                <a:cs typeface="Trebuchet MS"/>
                <a:sym typeface="Trebuchet MS"/>
              </a:rPr>
              <a:t>Modéles :  XGBRegressor, GradientBoostingRegressor, HistGradientBoostingRegressor, MLPRegressor, RandomForestRegressor</a:t>
            </a:r>
            <a:endParaRPr b="1" i="0" sz="1400" u="none" cap="none" strike="noStrike">
              <a:solidFill>
                <a:schemeClr val="dk1"/>
              </a:solidFill>
              <a:highlight>
                <a:schemeClr val="lt1"/>
              </a:highlight>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chemeClr val="lt1"/>
              </a:highlight>
              <a:latin typeface="Trebuchet MS"/>
              <a:ea typeface="Trebuchet MS"/>
              <a:cs typeface="Trebuchet MS"/>
              <a:sym typeface="Trebuchet MS"/>
            </a:endParaRPr>
          </a:p>
        </p:txBody>
      </p:sp>
      <p:graphicFrame>
        <p:nvGraphicFramePr>
          <p:cNvPr id="418" name="Google Shape;418;p25"/>
          <p:cNvGraphicFramePr/>
          <p:nvPr/>
        </p:nvGraphicFramePr>
        <p:xfrm>
          <a:off x="3720334" y="1813519"/>
          <a:ext cx="3000000" cy="3000000"/>
        </p:xfrm>
        <a:graphic>
          <a:graphicData uri="http://schemas.openxmlformats.org/drawingml/2006/table">
            <a:tbl>
              <a:tblPr>
                <a:noFill/>
                <a:tableStyleId>{66906E8A-7707-44FA-888A-FC8DF8DB5E13}</a:tableStyleId>
              </a:tblPr>
              <a:tblGrid>
                <a:gridCol w="323850"/>
                <a:gridCol w="740150"/>
                <a:gridCol w="1705875"/>
                <a:gridCol w="1684725"/>
              </a:tblGrid>
              <a:tr h="194975">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VotingRegressor</a:t>
                      </a:r>
                      <a:endParaRPr b="1" i="0" sz="700" u="none" cap="none" strike="noStrike">
                        <a:solidFill>
                          <a:srgbClr val="FFFFFF"/>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StackingRegressor</a:t>
                      </a:r>
                      <a:endParaRPr b="1" i="0" sz="700" u="none" cap="none" strike="noStrike">
                        <a:solidFill>
                          <a:srgbClr val="FFFFFF"/>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333375">
                <a:tc rowSpan="4">
                  <a:txBody>
                    <a:bodyPr/>
                    <a:lstStyle/>
                    <a:p>
                      <a:pPr indent="0" lvl="0" marL="0" marR="0" rtl="0" algn="ctr">
                        <a:lnSpc>
                          <a:spcPct val="100000"/>
                        </a:lnSpc>
                        <a:spcBef>
                          <a:spcPts val="0"/>
                        </a:spcBef>
                        <a:spcAft>
                          <a:spcPts val="0"/>
                        </a:spcAft>
                        <a:buNone/>
                      </a:pPr>
                      <a:r>
                        <a:rPr b="1" i="0" lang="fr-FR" sz="800" u="none" cap="none" strike="noStrike">
                          <a:solidFill>
                            <a:srgbClr val="000000"/>
                          </a:solidFill>
                          <a:latin typeface="Arial"/>
                          <a:ea typeface="Arial"/>
                          <a:cs typeface="Arial"/>
                          <a:sym typeface="Arial"/>
                        </a:rPr>
                        <a:t>TurnoutTimeMinutes_mean</a:t>
                      </a:r>
                      <a:endParaRPr b="1" i="0" sz="800" u="none" cap="none" strike="noStrike">
                        <a:solidFill>
                          <a:srgbClr val="000000"/>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RMSE train</a:t>
                      </a:r>
                      <a:endParaRPr sz="7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34.06875797026396</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34.047647958862335</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900">
                <a:tc vMerge="1"/>
                <a:tc>
                  <a:txBody>
                    <a:bodyPr/>
                    <a:lstStyle/>
                    <a:p>
                      <a:pPr indent="0" lvl="0" marL="0" marR="0" rtl="0" algn="l">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RMSE test</a:t>
                      </a:r>
                      <a:endParaRPr sz="7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34.40830568138454</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34.394102984590226</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900">
                <a:tc vMerge="1"/>
                <a:tc>
                  <a:txBody>
                    <a:bodyPr/>
                    <a:lstStyle/>
                    <a:p>
                      <a:pPr indent="0" lvl="0" marL="0" marR="0" rtl="0" algn="l">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MAE train</a:t>
                      </a:r>
                      <a:endParaRPr sz="7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21.84487880609663</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21.86219555265019</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1900">
                <a:tc vMerge="1"/>
                <a:tc>
                  <a:txBody>
                    <a:bodyPr/>
                    <a:lstStyle/>
                    <a:p>
                      <a:pPr indent="0" lvl="0" marL="0" marR="0" rtl="0" algn="l">
                        <a:lnSpc>
                          <a:spcPct val="100000"/>
                        </a:lnSpc>
                        <a:spcBef>
                          <a:spcPts val="0"/>
                        </a:spcBef>
                        <a:spcAft>
                          <a:spcPts val="0"/>
                        </a:spcAft>
                        <a:buNone/>
                      </a:pPr>
                      <a:r>
                        <a:rPr b="1" i="0" lang="fr-FR" sz="700" u="none" cap="none" strike="noStrike">
                          <a:solidFill>
                            <a:srgbClr val="FFFFFF"/>
                          </a:solidFill>
                          <a:latin typeface="Arial"/>
                          <a:ea typeface="Arial"/>
                          <a:cs typeface="Arial"/>
                          <a:sym typeface="Arial"/>
                        </a:rPr>
                        <a:t>MAE test</a:t>
                      </a:r>
                      <a:endParaRPr sz="700"/>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21.938449743516383</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21.94969906625755</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419" name="Google Shape;419;p25"/>
          <p:cNvGraphicFramePr/>
          <p:nvPr/>
        </p:nvGraphicFramePr>
        <p:xfrm>
          <a:off x="3860740" y="4530494"/>
          <a:ext cx="3000000" cy="3000000"/>
        </p:xfrm>
        <a:graphic>
          <a:graphicData uri="http://schemas.openxmlformats.org/drawingml/2006/table">
            <a:tbl>
              <a:tblPr>
                <a:noFill/>
                <a:tableStyleId>{66906E8A-7707-44FA-888A-FC8DF8DB5E13}</a:tableStyleId>
              </a:tblPr>
              <a:tblGrid>
                <a:gridCol w="324725"/>
                <a:gridCol w="751675"/>
                <a:gridCol w="1712575"/>
                <a:gridCol w="1681575"/>
              </a:tblGrid>
              <a:tr h="193500">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VotingRegressor</a:t>
                      </a:r>
                      <a:endParaRPr b="1" i="0" sz="800" u="none" cap="none" strike="noStrike">
                        <a:solidFill>
                          <a:srgbClr val="FFFFFF"/>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StackingRegressor</a:t>
                      </a:r>
                      <a:endParaRPr b="1" i="0" sz="800" u="none" cap="none" strike="noStrike">
                        <a:solidFill>
                          <a:srgbClr val="FFFFFF"/>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333225">
                <a:tc rowSpan="4">
                  <a:txBody>
                    <a:bodyPr/>
                    <a:lstStyle/>
                    <a:p>
                      <a:pPr indent="0" lvl="0" marL="0" marR="0" rtl="0" algn="ctr">
                        <a:lnSpc>
                          <a:spcPct val="100000"/>
                        </a:lnSpc>
                        <a:spcBef>
                          <a:spcPts val="0"/>
                        </a:spcBef>
                        <a:spcAft>
                          <a:spcPts val="0"/>
                        </a:spcAft>
                        <a:buNone/>
                      </a:pPr>
                      <a:r>
                        <a:rPr b="1" i="0" lang="fr-FR" sz="800" u="none" cap="none" strike="noStrike">
                          <a:solidFill>
                            <a:srgbClr val="000000"/>
                          </a:solidFill>
                          <a:latin typeface="Arial"/>
                          <a:ea typeface="Arial"/>
                          <a:cs typeface="Arial"/>
                          <a:sym typeface="Arial"/>
                        </a:rPr>
                        <a:t>TravelTimeSeconds_mean</a:t>
                      </a:r>
                      <a:endParaRPr b="1" i="0" sz="800" u="none" cap="none" strike="noStrike">
                        <a:solidFill>
                          <a:srgbClr val="000000"/>
                        </a:solidFill>
                        <a:latin typeface="Arial"/>
                        <a:ea typeface="Arial"/>
                        <a:cs typeface="Arial"/>
                        <a:sym typeface="Arial"/>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train</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126.28365508052144</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126.19534598921541</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5475">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RMSE test</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127.37962513239663</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127.49975497878333</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975">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train</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92.02616987903964</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92.07650755617546</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7725">
                <a:tc vMerge="1"/>
                <a:tc>
                  <a:txBody>
                    <a:bodyPr/>
                    <a:lstStyle/>
                    <a:p>
                      <a:pPr indent="0" lvl="0" marL="0" marR="0" rtl="0" algn="l">
                        <a:lnSpc>
                          <a:spcPct val="100000"/>
                        </a:lnSpc>
                        <a:spcBef>
                          <a:spcPts val="0"/>
                        </a:spcBef>
                        <a:spcAft>
                          <a:spcPts val="0"/>
                        </a:spcAft>
                        <a:buNone/>
                      </a:pPr>
                      <a:r>
                        <a:rPr b="1" i="0" lang="fr-FR" sz="800" u="none" cap="none" strike="noStrike">
                          <a:solidFill>
                            <a:srgbClr val="FFFFFF"/>
                          </a:solidFill>
                          <a:latin typeface="Arial"/>
                          <a:ea typeface="Arial"/>
                          <a:cs typeface="Arial"/>
                          <a:sym typeface="Arial"/>
                        </a:rPr>
                        <a:t>MAE test</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92.52171549276018</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Droid Sans Mono"/>
                          <a:ea typeface="Droid Sans Mono"/>
                          <a:cs typeface="Droid Sans Mono"/>
                          <a:sym typeface="Droid Sans Mono"/>
                        </a:rPr>
                        <a:t>92.72628338202044</a:t>
                      </a:r>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20" name="Google Shape;420;p25"/>
          <p:cNvSpPr txBox="1"/>
          <p:nvPr/>
        </p:nvSpPr>
        <p:spPr>
          <a:xfrm rot="-5400000">
            <a:off x="3223825" y="2510775"/>
            <a:ext cx="1314300" cy="32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600">
                <a:solidFill>
                  <a:schemeClr val="dk1"/>
                </a:solidFill>
              </a:rPr>
              <a:t>TurnoutTimeMinutes_mean</a:t>
            </a:r>
            <a:endParaRPr sz="600">
              <a:solidFill>
                <a:srgbClr val="3F3F3F"/>
              </a:solidFill>
              <a:latin typeface="Trebuchet MS"/>
              <a:ea typeface="Trebuchet MS"/>
              <a:cs typeface="Trebuchet MS"/>
              <a:sym typeface="Trebuchet MS"/>
            </a:endParaRPr>
          </a:p>
        </p:txBody>
      </p:sp>
      <p:sp>
        <p:nvSpPr>
          <p:cNvPr id="421" name="Google Shape;421;p25"/>
          <p:cNvSpPr txBox="1"/>
          <p:nvPr/>
        </p:nvSpPr>
        <p:spPr>
          <a:xfrm rot="-5400000">
            <a:off x="3363350" y="5227800"/>
            <a:ext cx="1311000" cy="31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700">
                <a:solidFill>
                  <a:schemeClr val="dk1"/>
                </a:solidFill>
              </a:rPr>
              <a:t>TravelTimeSeconds_mean</a:t>
            </a:r>
            <a:endParaRPr sz="700">
              <a:solidFill>
                <a:srgbClr val="3F3F3F"/>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33d5f55feb_0_0"/>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6</a:t>
            </a:r>
            <a:r>
              <a:rPr b="1" lang="fr-FR" sz="2400"/>
              <a:t> Voting et Stacking</a:t>
            </a:r>
            <a:endParaRPr b="1" sz="2400">
              <a:highlight>
                <a:srgbClr val="FFFF00"/>
              </a:highlight>
            </a:endParaRPr>
          </a:p>
        </p:txBody>
      </p:sp>
      <p:sp>
        <p:nvSpPr>
          <p:cNvPr id="427" name="Google Shape;427;g333d5f55feb_0_0"/>
          <p:cNvSpPr txBox="1"/>
          <p:nvPr/>
        </p:nvSpPr>
        <p:spPr>
          <a:xfrm>
            <a:off x="924575" y="869250"/>
            <a:ext cx="8533500" cy="11436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chemeClr val="dk1"/>
              </a:buClr>
              <a:buSzPts val="1400"/>
              <a:buFont typeface="Noto Sans Symbols"/>
              <a:buChar char="●"/>
            </a:pPr>
            <a:r>
              <a:rPr b="1" i="0" lang="fr-FR" sz="1400" u="none" cap="none" strike="noStrike">
                <a:solidFill>
                  <a:schemeClr val="dk1"/>
                </a:solidFill>
                <a:highlight>
                  <a:schemeClr val="lt1"/>
                </a:highlight>
                <a:latin typeface="Trebuchet MS"/>
                <a:ea typeface="Trebuchet MS"/>
                <a:cs typeface="Trebuchet MS"/>
                <a:sym typeface="Trebuchet MS"/>
              </a:rPr>
              <a:t>Regression</a:t>
            </a:r>
            <a:endParaRPr b="1" i="0" sz="1400" u="none" cap="none" strike="noStrike">
              <a:solidFill>
                <a:schemeClr val="dk1"/>
              </a:solidFill>
              <a:highlight>
                <a:schemeClr val="lt1"/>
              </a:highlight>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b="1" lang="fr-FR">
                <a:solidFill>
                  <a:schemeClr val="dk1"/>
                </a:solidFill>
                <a:highlight>
                  <a:schemeClr val="lt1"/>
                </a:highlight>
                <a:latin typeface="Trebuchet MS"/>
                <a:ea typeface="Trebuchet MS"/>
                <a:cs typeface="Trebuchet MS"/>
                <a:sym typeface="Trebuchet MS"/>
              </a:rPr>
              <a:t>Modéles :  XGBRegressor, MLPRegressor, HistGradientBoostingRegressor, ExtraTreeRegressor, RandomForestRegressor</a:t>
            </a:r>
            <a:endParaRPr b="1">
              <a:solidFill>
                <a:schemeClr val="dk1"/>
              </a:solidFill>
              <a:highlight>
                <a:schemeClr val="lt1"/>
              </a:highlight>
              <a:latin typeface="Trebuchet MS"/>
              <a:ea typeface="Trebuchet MS"/>
              <a:cs typeface="Trebuchet MS"/>
              <a:sym typeface="Trebuchet MS"/>
            </a:endParaRPr>
          </a:p>
          <a:p>
            <a:pPr indent="-317500" lvl="1" marL="914400" marR="0" rtl="0" algn="just">
              <a:lnSpc>
                <a:spcPct val="115000"/>
              </a:lnSpc>
              <a:spcBef>
                <a:spcPts val="0"/>
              </a:spcBef>
              <a:spcAft>
                <a:spcPts val="0"/>
              </a:spcAft>
              <a:buClr>
                <a:schemeClr val="dk1"/>
              </a:buClr>
              <a:buSzPts val="1400"/>
              <a:buFont typeface="Trebuchet MS"/>
              <a:buChar char="○"/>
            </a:pPr>
            <a:r>
              <a:t/>
            </a:r>
            <a:endParaRPr b="1">
              <a:solidFill>
                <a:schemeClr val="dk1"/>
              </a:solidFill>
              <a:highlight>
                <a:schemeClr val="lt1"/>
              </a:highlight>
              <a:latin typeface="Trebuchet MS"/>
              <a:ea typeface="Trebuchet MS"/>
              <a:cs typeface="Trebuchet MS"/>
              <a:sym typeface="Trebuchet MS"/>
            </a:endParaRPr>
          </a:p>
        </p:txBody>
      </p:sp>
      <p:pic>
        <p:nvPicPr>
          <p:cNvPr id="428" name="Google Shape;428;g333d5f55feb_0_0"/>
          <p:cNvPicPr preferRelativeResize="0"/>
          <p:nvPr/>
        </p:nvPicPr>
        <p:blipFill rotWithShape="1">
          <a:blip r:embed="rId3">
            <a:alphaModFix/>
          </a:blip>
          <a:srcRect b="0" l="0" r="0" t="0"/>
          <a:stretch/>
        </p:blipFill>
        <p:spPr>
          <a:xfrm>
            <a:off x="2424575" y="2227513"/>
            <a:ext cx="5384800" cy="1231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d80578dede_0_50"/>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5.</a:t>
            </a:r>
            <a:r>
              <a:rPr b="1" lang="fr-FR" sz="1900"/>
              <a:t>7</a:t>
            </a:r>
            <a:r>
              <a:rPr b="1" lang="fr-FR" sz="2400"/>
              <a:t> Deep Learning </a:t>
            </a:r>
            <a:endParaRPr b="1" sz="2400"/>
          </a:p>
        </p:txBody>
      </p:sp>
      <p:sp>
        <p:nvSpPr>
          <p:cNvPr id="434" name="Google Shape;434;g2d80578dede_0_50"/>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SzPts val="1440"/>
              <a:buNone/>
            </a:pPr>
            <a:r>
              <a:rPr b="1" lang="fr-FR" sz="1400">
                <a:solidFill>
                  <a:schemeClr val="dk1"/>
                </a:solidFill>
              </a:rPr>
              <a:t>Entrainement d’une régression avec Pytorch</a:t>
            </a:r>
            <a:endParaRPr sz="1400">
              <a:solidFill>
                <a:schemeClr val="dk1"/>
              </a:solidFill>
            </a:endParaRPr>
          </a:p>
          <a:p>
            <a:pPr indent="0" lvl="0" marL="0" marR="0" rtl="0" algn="just">
              <a:lnSpc>
                <a:spcPct val="115000"/>
              </a:lnSpc>
              <a:spcBef>
                <a:spcPts val="0"/>
              </a:spcBef>
              <a:spcAft>
                <a:spcPts val="0"/>
              </a:spcAft>
              <a:buSzPts val="1440"/>
              <a:buNone/>
            </a:pPr>
            <a:r>
              <a:t/>
            </a:r>
            <a:endParaRPr sz="1400">
              <a:solidFill>
                <a:schemeClr val="dk1"/>
              </a:solidFill>
              <a:highlight>
                <a:schemeClr val="lt1"/>
              </a:highlight>
            </a:endParaRPr>
          </a:p>
          <a:p>
            <a:pPr indent="0" lvl="0" marL="0" marR="0" rtl="0" algn="just">
              <a:lnSpc>
                <a:spcPct val="115000"/>
              </a:lnSpc>
              <a:spcBef>
                <a:spcPts val="0"/>
              </a:spcBef>
              <a:spcAft>
                <a:spcPts val="0"/>
              </a:spcAft>
              <a:buSzPts val="1440"/>
              <a:buNone/>
            </a:pPr>
            <a:r>
              <a:rPr lang="fr-FR" sz="1400">
                <a:solidFill>
                  <a:schemeClr val="dk1"/>
                </a:solidFill>
                <a:highlight>
                  <a:srgbClr val="FFFF00"/>
                </a:highlight>
              </a:rPr>
              <a:t>	</a:t>
            </a:r>
            <a:endParaRPr sz="1400">
              <a:solidFill>
                <a:schemeClr val="dk1"/>
              </a:solidFill>
              <a:highlight>
                <a:srgbClr val="FFFF00"/>
              </a:highlight>
            </a:endParaRPr>
          </a:p>
        </p:txBody>
      </p:sp>
      <p:graphicFrame>
        <p:nvGraphicFramePr>
          <p:cNvPr id="435" name="Google Shape;435;g2d80578dede_0_50"/>
          <p:cNvGraphicFramePr/>
          <p:nvPr/>
        </p:nvGraphicFramePr>
        <p:xfrm>
          <a:off x="713181" y="1890700"/>
          <a:ext cx="3000000" cy="3000000"/>
        </p:xfrm>
        <a:graphic>
          <a:graphicData uri="http://schemas.openxmlformats.org/drawingml/2006/table">
            <a:tbl>
              <a:tblPr>
                <a:noFill/>
                <a:tableStyleId>{66906E8A-7707-44FA-888A-FC8DF8DB5E13}</a:tableStyleId>
              </a:tblPr>
              <a:tblGrid>
                <a:gridCol w="429275"/>
                <a:gridCol w="792500"/>
                <a:gridCol w="1378600"/>
                <a:gridCol w="354975"/>
                <a:gridCol w="429275"/>
                <a:gridCol w="792500"/>
                <a:gridCol w="1378600"/>
                <a:gridCol w="440275"/>
                <a:gridCol w="429275"/>
                <a:gridCol w="792500"/>
                <a:gridCol w="1378600"/>
              </a:tblGrid>
              <a:tr h="176325">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Pytorch</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Pytorch</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Pytorch</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r>
              <a:tr h="451850">
                <a:tc rowSpan="4">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TurnoutTimeSeconds_mean</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34.18922020415068</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4">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TravelTimeSeconds_mean</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127.5260806843354</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4">
                  <a:txBody>
                    <a:bodyPr/>
                    <a:lstStyle/>
                    <a:p>
                      <a:pPr indent="0" lvl="0" marL="0" marR="0" rtl="0" algn="ctr">
                        <a:lnSpc>
                          <a:spcPct val="100000"/>
                        </a:lnSpc>
                        <a:spcBef>
                          <a:spcPts val="0"/>
                        </a:spcBef>
                        <a:spcAft>
                          <a:spcPts val="0"/>
                        </a:spcAft>
                        <a:buNone/>
                      </a:pPr>
                      <a:r>
                        <a:rPr b="1" i="0" lang="fr-FR" sz="1000" u="none" cap="none" strike="noStrike">
                          <a:solidFill>
                            <a:srgbClr val="000000"/>
                          </a:solidFill>
                          <a:latin typeface="Arial"/>
                          <a:ea typeface="Arial"/>
                          <a:cs typeface="Arial"/>
                          <a:sym typeface="Arial"/>
                        </a:rPr>
                        <a:t>PumpSecondsOnSite_mean</a:t>
                      </a:r>
                      <a:endParaRPr/>
                    </a:p>
                  </a:txBody>
                  <a:tcPr marT="8275" marB="0" marR="8275" marL="82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1296.6751493869788</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1850">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34.473754602898055</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128.2096122014373</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RMSE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1294.5039316807713</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1850">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22.002475214264933</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94.02023373596421</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train</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702.3303524746951</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1850">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22.068980878012514</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94.26319705983676</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8275" marB="0" marR="8275" marL="82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None/>
                      </a:pPr>
                      <a:r>
                        <a:rPr b="1" i="0" lang="fr-FR" sz="1000" u="none" cap="none" strike="noStrike">
                          <a:solidFill>
                            <a:srgbClr val="FFFFFF"/>
                          </a:solidFill>
                          <a:latin typeface="Arial"/>
                          <a:ea typeface="Arial"/>
                          <a:cs typeface="Arial"/>
                          <a:sym typeface="Arial"/>
                        </a:rPr>
                        <a:t>MAE test</a:t>
                      </a:r>
                      <a:endParaRPr/>
                    </a:p>
                  </a:txBody>
                  <a:tcPr marT="8275" marB="0" marR="8275" marL="82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0" i="0" lang="fr-FR" sz="900" u="none" cap="none" strike="noStrike">
                          <a:solidFill>
                            <a:srgbClr val="000000"/>
                          </a:solidFill>
                          <a:latin typeface="Droid Sans Mono"/>
                          <a:ea typeface="Droid Sans Mono"/>
                          <a:cs typeface="Droid Sans Mono"/>
                          <a:sym typeface="Droid Sans Mono"/>
                        </a:rPr>
                        <a:t>707.3933636893315</a:t>
                      </a:r>
                      <a:endParaRPr/>
                    </a:p>
                  </a:txBody>
                  <a:tcPr marT="8275" marB="0" marR="8275" marL="82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36" name="Google Shape;436;g2d80578dede_0_50"/>
          <p:cNvSpPr txBox="1"/>
          <p:nvPr/>
        </p:nvSpPr>
        <p:spPr>
          <a:xfrm rot="-5400000">
            <a:off x="6012575" y="2762625"/>
            <a:ext cx="1808400" cy="4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800">
                <a:solidFill>
                  <a:schemeClr val="dk1"/>
                </a:solidFill>
              </a:rPr>
              <a:t>PumpSecondsOnSite_mean</a:t>
            </a:r>
            <a:endParaRPr sz="800">
              <a:solidFill>
                <a:srgbClr val="3F3F3F"/>
              </a:solidFill>
              <a:latin typeface="Trebuchet MS"/>
              <a:ea typeface="Trebuchet MS"/>
              <a:cs typeface="Trebuchet MS"/>
              <a:sym typeface="Trebuchet MS"/>
            </a:endParaRPr>
          </a:p>
        </p:txBody>
      </p:sp>
      <p:sp>
        <p:nvSpPr>
          <p:cNvPr id="437" name="Google Shape;437;g2d80578dede_0_50"/>
          <p:cNvSpPr txBox="1"/>
          <p:nvPr/>
        </p:nvSpPr>
        <p:spPr>
          <a:xfrm rot="-5400000">
            <a:off x="2979725" y="2761125"/>
            <a:ext cx="1802100" cy="42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800">
                <a:solidFill>
                  <a:schemeClr val="dk1"/>
                </a:solidFill>
              </a:rPr>
              <a:t>TravelTimeSeconds_mean</a:t>
            </a:r>
            <a:endParaRPr sz="800">
              <a:solidFill>
                <a:srgbClr val="3F3F3F"/>
              </a:solidFill>
              <a:latin typeface="Trebuchet MS"/>
              <a:ea typeface="Trebuchet MS"/>
              <a:cs typeface="Trebuchet MS"/>
              <a:sym typeface="Trebuchet MS"/>
            </a:endParaRPr>
          </a:p>
        </p:txBody>
      </p:sp>
      <p:sp>
        <p:nvSpPr>
          <p:cNvPr id="438" name="Google Shape;438;g2d80578dede_0_50"/>
          <p:cNvSpPr txBox="1"/>
          <p:nvPr/>
        </p:nvSpPr>
        <p:spPr>
          <a:xfrm rot="-5400000">
            <a:off x="25125" y="2760375"/>
            <a:ext cx="1802100" cy="42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800">
                <a:solidFill>
                  <a:schemeClr val="dk1"/>
                </a:solidFill>
              </a:rPr>
              <a:t>TurnoutTimeMinutes_mean</a:t>
            </a:r>
            <a:endParaRPr sz="800">
              <a:solidFill>
                <a:srgbClr val="3F3F3F"/>
              </a:solidFill>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27d5935aee_7_0"/>
          <p:cNvSpPr txBox="1"/>
          <p:nvPr>
            <p:ph type="title"/>
          </p:nvPr>
        </p:nvSpPr>
        <p:spPr>
          <a:xfrm>
            <a:off x="691621" y="255485"/>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b="1" lang="fr-FR" sz="2400"/>
              <a:t>5.</a:t>
            </a:r>
            <a:r>
              <a:rPr b="1" lang="fr-FR" sz="1900"/>
              <a:t>8</a:t>
            </a:r>
            <a:r>
              <a:rPr b="1" lang="fr-FR" sz="2400"/>
              <a:t> Top </a:t>
            </a:r>
            <a:r>
              <a:rPr b="1" lang="fr-FR" sz="2400"/>
              <a:t>Modèles en Régression et Classification</a:t>
            </a:r>
            <a:r>
              <a:rPr b="1" lang="fr-FR" sz="2400"/>
              <a:t> </a:t>
            </a:r>
            <a:endParaRPr>
              <a:latin typeface="Droid Sans Mono"/>
              <a:ea typeface="Droid Sans Mono"/>
              <a:cs typeface="Droid Sans Mono"/>
              <a:sym typeface="Droid Sans Mono"/>
            </a:endParaRPr>
          </a:p>
        </p:txBody>
      </p:sp>
      <p:graphicFrame>
        <p:nvGraphicFramePr>
          <p:cNvPr id="444" name="Google Shape;444;g327d5935aee_7_0"/>
          <p:cNvGraphicFramePr/>
          <p:nvPr/>
        </p:nvGraphicFramePr>
        <p:xfrm>
          <a:off x="813143" y="1362494"/>
          <a:ext cx="3000000" cy="3000000"/>
        </p:xfrm>
        <a:graphic>
          <a:graphicData uri="http://schemas.openxmlformats.org/drawingml/2006/table">
            <a:tbl>
              <a:tblPr>
                <a:noFill/>
                <a:tableStyleId>{66906E8A-7707-44FA-888A-FC8DF8DB5E13}</a:tableStyleId>
              </a:tblPr>
              <a:tblGrid>
                <a:gridCol w="2117300"/>
                <a:gridCol w="2110750"/>
                <a:gridCol w="1084500"/>
                <a:gridCol w="1242175"/>
                <a:gridCol w="1293200"/>
                <a:gridCol w="1001600"/>
              </a:tblGrid>
              <a:tr h="203200">
                <a:tc>
                  <a:txBody>
                    <a:bodyPr/>
                    <a:lstStyle/>
                    <a:p>
                      <a:pPr indent="0" lvl="0" marL="0" marR="0" rtl="0" algn="l">
                        <a:lnSpc>
                          <a:spcPct val="100000"/>
                        </a:lnSpc>
                        <a:spcBef>
                          <a:spcPts val="0"/>
                        </a:spcBef>
                        <a:spcAft>
                          <a:spcPts val="0"/>
                        </a:spcAft>
                        <a:buNone/>
                      </a:pPr>
                      <a:r>
                        <a:rPr b="1" lang="fr-FR" sz="1300">
                          <a:solidFill>
                            <a:schemeClr val="lt1"/>
                          </a:solidFill>
                          <a:latin typeface="Droid Sans Mono"/>
                          <a:ea typeface="Droid Sans Mono"/>
                          <a:cs typeface="Droid Sans Mono"/>
                          <a:sym typeface="Droid Sans Mono"/>
                        </a:rPr>
                        <a:t>Modèle</a:t>
                      </a:r>
                      <a:r>
                        <a:rPr b="0" i="0" lang="fr-FR" sz="1200" u="none" cap="none" strike="noStrike">
                          <a:solidFill>
                            <a:srgbClr val="000000"/>
                          </a:solidFill>
                          <a:latin typeface="Droid Sans Mono"/>
                          <a:ea typeface="Droid Sans Mono"/>
                          <a:cs typeface="Droid Sans Mono"/>
                          <a:sym typeface="Droid Sans Mono"/>
                        </a:rPr>
                        <a:t>   </a:t>
                      </a:r>
                      <a:r>
                        <a:rPr b="1" i="0" lang="fr-FR" sz="1300" u="none" cap="none" strike="noStrike">
                          <a:solidFill>
                            <a:schemeClr val="lt1"/>
                          </a:solidFill>
                          <a:latin typeface="Droid Sans Mono"/>
                          <a:ea typeface="Droid Sans Mono"/>
                          <a:cs typeface="Droid Sans Mono"/>
                          <a:sym typeface="Droid Sans Mono"/>
                        </a:rPr>
                        <a:t>Regression</a:t>
                      </a:r>
                      <a:endParaRPr b="1" i="0" sz="1300" u="none" cap="none" strike="noStrike">
                        <a:solidFill>
                          <a:schemeClr val="lt1"/>
                        </a:solidFill>
                        <a:latin typeface="Droid Sans Mono"/>
                        <a:ea typeface="Droid Sans Mono"/>
                        <a:cs typeface="Droid Sans Mono"/>
                        <a:sym typeface="Droid Sans Mono"/>
                      </a:endParaRPr>
                    </a:p>
                  </a:txBody>
                  <a:tcPr marT="6350" marB="0" marR="6350" marL="63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Model</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RMSE Train</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RMSE Test</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MAE Train</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MAE Test</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VotingRegressor</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34,06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34,40</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21,84</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126,28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127,37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92,02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92,52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1294,64</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1294,06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702,66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707,99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XGBoostRegressor</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34,19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34,22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21,91</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125,86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127,98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91,8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93,33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1290,56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1297,69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704,17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707,23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StackingRegressor</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34,04</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34,39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21,86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21,94</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126,19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127,49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92,72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92,07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1292,36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702,66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707,99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Deep Learning</a:t>
                      </a:r>
                      <a:r>
                        <a:rPr b="1" lang="fr-FR" sz="1200">
                          <a:latin typeface="Droid Sans Mono"/>
                          <a:ea typeface="Droid Sans Mono"/>
                          <a:cs typeface="Droid Sans Mono"/>
                          <a:sym typeface="Droid Sans Mono"/>
                        </a:rPr>
                        <a:t> (Pytorch)</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34,18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34,47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22,00</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22,06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127,52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128,2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94,02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94,26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1296,6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1294,5</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702,33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707,39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445" name="Google Shape;445;g327d5935aee_7_0"/>
          <p:cNvGraphicFramePr/>
          <p:nvPr/>
        </p:nvGraphicFramePr>
        <p:xfrm>
          <a:off x="813168" y="4269377"/>
          <a:ext cx="3000000" cy="3000000"/>
        </p:xfrm>
        <a:graphic>
          <a:graphicData uri="http://schemas.openxmlformats.org/drawingml/2006/table">
            <a:tbl>
              <a:tblPr>
                <a:noFill/>
                <a:tableStyleId>{66906E8A-7707-44FA-888A-FC8DF8DB5E13}</a:tableStyleId>
              </a:tblPr>
              <a:tblGrid>
                <a:gridCol w="2134650"/>
                <a:gridCol w="2069125"/>
                <a:gridCol w="1715550"/>
                <a:gridCol w="1825375"/>
              </a:tblGrid>
              <a:tr h="100000">
                <a:tc>
                  <a:txBody>
                    <a:bodyPr/>
                    <a:lstStyle/>
                    <a:p>
                      <a:pPr indent="0" lvl="0" marL="0" marR="0" rtl="0" algn="l">
                        <a:lnSpc>
                          <a:spcPct val="100000"/>
                        </a:lnSpc>
                        <a:spcBef>
                          <a:spcPts val="0"/>
                        </a:spcBef>
                        <a:spcAft>
                          <a:spcPts val="0"/>
                        </a:spcAft>
                        <a:buNone/>
                      </a:pPr>
                      <a:r>
                        <a:rPr b="1" i="0" lang="fr-FR" sz="1100" u="none" cap="none" strike="noStrike">
                          <a:solidFill>
                            <a:schemeClr val="lt1"/>
                          </a:solidFill>
                          <a:latin typeface="Droid Sans Mono"/>
                          <a:ea typeface="Droid Sans Mono"/>
                          <a:cs typeface="Droid Sans Mono"/>
                          <a:sym typeface="Droid Sans Mono"/>
                        </a:rPr>
                        <a:t>Mod</a:t>
                      </a:r>
                      <a:r>
                        <a:rPr b="1" lang="fr-FR" sz="1200">
                          <a:solidFill>
                            <a:schemeClr val="lt1"/>
                          </a:solidFill>
                          <a:latin typeface="Droid Sans Mono"/>
                          <a:ea typeface="Droid Sans Mono"/>
                          <a:cs typeface="Droid Sans Mono"/>
                          <a:sym typeface="Droid Sans Mono"/>
                        </a:rPr>
                        <a:t>è</a:t>
                      </a:r>
                      <a:r>
                        <a:rPr b="1" i="0" lang="fr-FR" sz="1200" u="none" cap="none" strike="noStrike">
                          <a:solidFill>
                            <a:schemeClr val="lt1"/>
                          </a:solidFill>
                          <a:latin typeface="Droid Sans Mono"/>
                          <a:ea typeface="Droid Sans Mono"/>
                          <a:cs typeface="Droid Sans Mono"/>
                          <a:sym typeface="Droid Sans Mono"/>
                        </a:rPr>
                        <a:t>le</a:t>
                      </a:r>
                      <a:r>
                        <a:rPr b="0" i="0" lang="fr-FR" sz="1200" u="none" cap="none" strike="noStrike">
                          <a:solidFill>
                            <a:srgbClr val="000000"/>
                          </a:solidFill>
                          <a:latin typeface="Droid Sans Mono"/>
                          <a:ea typeface="Droid Sans Mono"/>
                          <a:cs typeface="Droid Sans Mono"/>
                          <a:sym typeface="Droid Sans Mono"/>
                        </a:rPr>
                        <a:t>  </a:t>
                      </a:r>
                      <a:r>
                        <a:rPr b="1" i="0" lang="fr-FR" sz="1300" u="none" cap="none" strike="noStrike">
                          <a:solidFill>
                            <a:schemeClr val="lt1"/>
                          </a:solidFill>
                          <a:latin typeface="Droid Sans Mono"/>
                          <a:ea typeface="Droid Sans Mono"/>
                          <a:cs typeface="Droid Sans Mono"/>
                          <a:sym typeface="Droid Sans Mono"/>
                        </a:rPr>
                        <a:t>Classificatio</a:t>
                      </a:r>
                      <a:r>
                        <a:rPr b="1" i="0" lang="fr-FR" sz="1200" u="none" cap="none" strike="noStrike">
                          <a:solidFill>
                            <a:schemeClr val="lt1"/>
                          </a:solidFill>
                          <a:latin typeface="Droid Sans Mono"/>
                          <a:ea typeface="Droid Sans Mono"/>
                          <a:cs typeface="Droid Sans Mono"/>
                          <a:sym typeface="Droid Sans Mono"/>
                        </a:rPr>
                        <a:t>n</a:t>
                      </a:r>
                      <a:endParaRPr/>
                    </a:p>
                  </a:txBody>
                  <a:tcPr marT="6350" marB="0" marR="6350" marL="63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Model</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None/>
                      </a:pPr>
                      <a:r>
                        <a:rPr b="1" i="0" lang="fr-FR" sz="1200" u="none" cap="none" strike="noStrike">
                          <a:solidFill>
                            <a:srgbClr val="FFFFFF"/>
                          </a:solidFill>
                          <a:latin typeface="Droid Sans Mono"/>
                          <a:ea typeface="Droid Sans Mono"/>
                          <a:cs typeface="Droid Sans Mono"/>
                          <a:sym typeface="Droid Sans Mono"/>
                        </a:rPr>
                        <a:t>F1</a:t>
                      </a:r>
                      <a:r>
                        <a:rPr b="1" lang="fr-FR" sz="1200">
                          <a:solidFill>
                            <a:srgbClr val="FFFFFF"/>
                          </a:solidFill>
                          <a:latin typeface="Droid Sans Mono"/>
                          <a:ea typeface="Droid Sans Mono"/>
                          <a:cs typeface="Droid Sans Mono"/>
                          <a:sym typeface="Droid Sans Mono"/>
                        </a:rPr>
                        <a:t> T</a:t>
                      </a:r>
                      <a:r>
                        <a:rPr b="1" i="0" lang="fr-FR" sz="1200" u="none" cap="none" strike="noStrike">
                          <a:solidFill>
                            <a:srgbClr val="FFFFFF"/>
                          </a:solidFill>
                          <a:latin typeface="Droid Sans Mono"/>
                          <a:ea typeface="Droid Sans Mono"/>
                          <a:cs typeface="Droid Sans Mono"/>
                          <a:sym typeface="Droid Sans Mono"/>
                        </a:rPr>
                        <a:t>rain</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c>
                  <a:txBody>
                    <a:bodyPr/>
                    <a:lstStyle/>
                    <a:p>
                      <a:pPr indent="0" lvl="0" marL="0" marR="0" rtl="0" algn="ctr">
                        <a:lnSpc>
                          <a:spcPct val="100000"/>
                        </a:lnSpc>
                        <a:spcBef>
                          <a:spcPts val="0"/>
                        </a:spcBef>
                        <a:spcAft>
                          <a:spcPts val="0"/>
                        </a:spcAft>
                        <a:buClr>
                          <a:srgbClr val="000000"/>
                        </a:buClr>
                        <a:buFont typeface="Arial"/>
                        <a:buNone/>
                      </a:pPr>
                      <a:r>
                        <a:rPr b="1" i="0" lang="fr-FR" sz="1200" u="none" cap="none" strike="noStrike">
                          <a:solidFill>
                            <a:srgbClr val="FFFFFF"/>
                          </a:solidFill>
                          <a:latin typeface="Droid Sans Mono"/>
                          <a:ea typeface="Droid Sans Mono"/>
                          <a:cs typeface="Droid Sans Mono"/>
                          <a:sym typeface="Droid Sans Mono"/>
                        </a:rPr>
                        <a:t>F1</a:t>
                      </a:r>
                      <a:r>
                        <a:rPr b="1" lang="fr-FR" sz="1200">
                          <a:solidFill>
                            <a:srgbClr val="FFFFFF"/>
                          </a:solidFill>
                          <a:latin typeface="Droid Sans Mono"/>
                          <a:ea typeface="Droid Sans Mono"/>
                          <a:cs typeface="Droid Sans Mono"/>
                          <a:sym typeface="Droid Sans Mono"/>
                        </a:rPr>
                        <a:t> T</a:t>
                      </a:r>
                      <a:r>
                        <a:rPr b="1" i="0" lang="fr-FR" sz="1200" u="none" cap="none" strike="noStrike">
                          <a:solidFill>
                            <a:srgbClr val="FFFFFF"/>
                          </a:solidFill>
                          <a:latin typeface="Droid Sans Mono"/>
                          <a:ea typeface="Droid Sans Mono"/>
                          <a:cs typeface="Droid Sans Mono"/>
                          <a:sym typeface="Droid Sans Mono"/>
                        </a:rPr>
                        <a:t>est</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39525E"/>
                    </a:solidFill>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VotingClassifier</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0,396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9125">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0,339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0,338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XGBoost</a:t>
                      </a:r>
                      <a:endParaRPr b="1" i="0" sz="12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0,382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0,396</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0,312</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0,308</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rowSpan="3">
                  <a:txBody>
                    <a:bodyPr/>
                    <a:lstStyle/>
                    <a:p>
                      <a:pPr indent="0" lvl="0" marL="0" marR="0" rtl="0" algn="l">
                        <a:lnSpc>
                          <a:spcPct val="100000"/>
                        </a:lnSpc>
                        <a:spcBef>
                          <a:spcPts val="0"/>
                        </a:spcBef>
                        <a:spcAft>
                          <a:spcPts val="0"/>
                        </a:spcAft>
                        <a:buNone/>
                      </a:pPr>
                      <a:r>
                        <a:rPr b="1" i="0" lang="fr-FR" sz="1200" u="none" cap="none" strike="noStrike">
                          <a:solidFill>
                            <a:srgbClr val="000000"/>
                          </a:solidFill>
                          <a:latin typeface="Droid Sans Mono"/>
                          <a:ea typeface="Droid Sans Mono"/>
                          <a:cs typeface="Droid Sans Mono"/>
                          <a:sym typeface="Droid Sans Mono"/>
                        </a:rPr>
                        <a:t>StackingClassifier</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TurnoutTimeSeconds_mean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0,375</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TravelTimeSeconds_mean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a:t>
                      </a:r>
                      <a:r>
                        <a:rPr lang="fr-FR" sz="1000">
                          <a:latin typeface="Droid Sans Mono"/>
                          <a:ea typeface="Droid Sans Mono"/>
                          <a:cs typeface="Droid Sans Mono"/>
                          <a:sym typeface="Droid Sans Mono"/>
                        </a:rPr>
                        <a:t>79</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0,351</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500">
                <a:tc vMerge="1"/>
                <a:tc>
                  <a:txBody>
                    <a:bodyPr/>
                    <a:lstStyle/>
                    <a:p>
                      <a:pPr indent="0" lvl="0" marL="0" marR="0" rtl="0" algn="l">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PumpSecondsOnSite_mean</a:t>
                      </a:r>
                      <a:endParaRPr b="0" i="0" sz="1000" u="none" cap="none" strike="noStrike">
                        <a:solidFill>
                          <a:srgbClr val="000000"/>
                        </a:solidFill>
                        <a:latin typeface="Droid Sans Mono"/>
                        <a:ea typeface="Droid Sans Mono"/>
                        <a:cs typeface="Droid Sans Mono"/>
                        <a:sym typeface="Droid Sans Mono"/>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0,313</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fr-FR" sz="1000" u="none" cap="none" strike="noStrike">
                          <a:solidFill>
                            <a:srgbClr val="000000"/>
                          </a:solidFill>
                          <a:latin typeface="Droid Sans Mono"/>
                          <a:ea typeface="Droid Sans Mono"/>
                          <a:cs typeface="Droid Sans Mono"/>
                          <a:sym typeface="Droid Sans Mono"/>
                        </a:rPr>
                        <a:t>0,31</a:t>
                      </a:r>
                      <a:endParaRPr/>
                    </a:p>
                  </a:txBody>
                  <a:tcPr marT="6350" marB="0" marR="6350" marL="6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27dde6ad36_2_14"/>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6. Le modèle retenu</a:t>
            </a:r>
            <a:endParaRPr b="1" i="1" sz="2400" u="sng"/>
          </a:p>
          <a:p>
            <a:pPr indent="0" lvl="0" marL="0" rtl="0" algn="ctr">
              <a:lnSpc>
                <a:spcPct val="90000"/>
              </a:lnSpc>
              <a:spcBef>
                <a:spcPts val="0"/>
              </a:spcBef>
              <a:spcAft>
                <a:spcPts val="0"/>
              </a:spcAft>
              <a:buClr>
                <a:schemeClr val="dk1"/>
              </a:buClr>
              <a:buSzPts val="4400"/>
              <a:buFont typeface="Play"/>
              <a:buNone/>
            </a:pPr>
            <a:r>
              <a:t/>
            </a:r>
            <a:endParaRPr b="1"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d80578dede_0_57"/>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6.</a:t>
            </a:r>
            <a:r>
              <a:rPr b="1" lang="fr-FR" sz="1900"/>
              <a:t>1</a:t>
            </a:r>
            <a:r>
              <a:rPr b="1" lang="fr-FR" sz="2400"/>
              <a:t> Le modèle retenu</a:t>
            </a:r>
            <a:endParaRPr b="1" sz="2400"/>
          </a:p>
        </p:txBody>
      </p:sp>
      <p:sp>
        <p:nvSpPr>
          <p:cNvPr id="456" name="Google Shape;456;g2d80578dede_0_57"/>
          <p:cNvSpPr txBox="1"/>
          <p:nvPr>
            <p:ph idx="1" type="body"/>
          </p:nvPr>
        </p:nvSpPr>
        <p:spPr>
          <a:xfrm>
            <a:off x="356325" y="698525"/>
            <a:ext cx="9306600" cy="6159300"/>
          </a:xfrm>
          <a:prstGeom prst="rect">
            <a:avLst/>
          </a:prstGeom>
          <a:noFill/>
          <a:ln>
            <a:noFill/>
          </a:ln>
        </p:spPr>
        <p:txBody>
          <a:bodyPr anchorCtr="0" anchor="t" bIns="45700" lIns="91425" spcFirstLastPara="1" rIns="91425" wrap="square" tIns="45700">
            <a:normAutofit fontScale="77500" lnSpcReduction="20000"/>
          </a:bodyPr>
          <a:lstStyle/>
          <a:p>
            <a:pPr indent="-303529" lvl="0" marL="457200" rtl="0" algn="just">
              <a:lnSpc>
                <a:spcPct val="115000"/>
              </a:lnSpc>
              <a:spcBef>
                <a:spcPts val="0"/>
              </a:spcBef>
              <a:spcAft>
                <a:spcPts val="0"/>
              </a:spcAft>
              <a:buClr>
                <a:schemeClr val="dk1"/>
              </a:buClr>
              <a:buSzPct val="100000"/>
              <a:buChar char="●"/>
            </a:pPr>
            <a:r>
              <a:rPr b="1" lang="fr-FR" sz="1658">
                <a:solidFill>
                  <a:schemeClr val="dk1"/>
                </a:solidFill>
                <a:highlight>
                  <a:schemeClr val="lt1"/>
                </a:highlight>
              </a:rPr>
              <a:t>Nos entrainements </a:t>
            </a:r>
            <a:endParaRPr b="1" sz="1658">
              <a:solidFill>
                <a:schemeClr val="dk1"/>
              </a:solidFill>
              <a:highlight>
                <a:schemeClr val="lt1"/>
              </a:highlight>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Régression</a:t>
            </a:r>
            <a:endParaRPr sz="1372">
              <a:solidFill>
                <a:schemeClr val="dk1"/>
              </a:solidFill>
              <a:highlight>
                <a:schemeClr val="lt1"/>
              </a:highlight>
            </a:endParaRPr>
          </a:p>
          <a:p>
            <a:pPr indent="0" lvl="0" marL="457200" rtl="0" algn="just">
              <a:lnSpc>
                <a:spcPct val="115000"/>
              </a:lnSpc>
              <a:spcBef>
                <a:spcPts val="0"/>
              </a:spcBef>
              <a:spcAft>
                <a:spcPts val="0"/>
              </a:spcAft>
              <a:buSzPct val="104929"/>
              <a:buNone/>
            </a:pPr>
            <a:r>
              <a:rPr lang="fr-FR" sz="1372">
                <a:solidFill>
                  <a:schemeClr val="dk1"/>
                </a:solidFill>
                <a:highlight>
                  <a:schemeClr val="lt1"/>
                </a:highlight>
              </a:rPr>
              <a:t>		Différents modèles </a:t>
            </a:r>
            <a:endParaRPr sz="1372">
              <a:solidFill>
                <a:schemeClr val="dk1"/>
              </a:solidFill>
              <a:highlight>
                <a:schemeClr val="lt1"/>
              </a:highlight>
            </a:endParaRPr>
          </a:p>
          <a:p>
            <a:pPr indent="457200" lvl="0" marL="914400" rtl="0" algn="just">
              <a:lnSpc>
                <a:spcPct val="115000"/>
              </a:lnSpc>
              <a:spcBef>
                <a:spcPts val="0"/>
              </a:spcBef>
              <a:spcAft>
                <a:spcPts val="0"/>
              </a:spcAft>
              <a:buSzPct val="104929"/>
              <a:buNone/>
            </a:pPr>
            <a:r>
              <a:rPr lang="fr-FR" sz="1372">
                <a:solidFill>
                  <a:schemeClr val="dk1"/>
                </a:solidFill>
                <a:highlight>
                  <a:schemeClr val="lt1"/>
                </a:highlight>
              </a:rPr>
              <a:t>Test optimisation par “Code  Postal de district”</a:t>
            </a:r>
            <a:endParaRPr sz="1372">
              <a:solidFill>
                <a:schemeClr val="dk1"/>
              </a:solidFill>
              <a:highlight>
                <a:schemeClr val="lt1"/>
              </a:highlight>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Classification</a:t>
            </a:r>
            <a:endParaRPr sz="1372">
              <a:solidFill>
                <a:schemeClr val="dk1"/>
              </a:solidFill>
              <a:highlight>
                <a:schemeClr val="lt1"/>
              </a:highlight>
            </a:endParaRPr>
          </a:p>
          <a:p>
            <a:pPr indent="0" lvl="0" marL="457200" rtl="0" algn="just">
              <a:lnSpc>
                <a:spcPct val="115000"/>
              </a:lnSpc>
              <a:spcBef>
                <a:spcPts val="0"/>
              </a:spcBef>
              <a:spcAft>
                <a:spcPts val="0"/>
              </a:spcAft>
              <a:buSzPct val="104929"/>
              <a:buNone/>
            </a:pPr>
            <a:r>
              <a:rPr lang="fr-FR" sz="1372">
                <a:solidFill>
                  <a:schemeClr val="dk1"/>
                </a:solidFill>
                <a:highlight>
                  <a:schemeClr val="lt1"/>
                </a:highlight>
              </a:rPr>
              <a:t>		Différents modèles </a:t>
            </a:r>
            <a:endParaRPr sz="1372">
              <a:solidFill>
                <a:schemeClr val="dk1"/>
              </a:solidFill>
              <a:highlight>
                <a:schemeClr val="lt1"/>
              </a:highlight>
            </a:endParaRPr>
          </a:p>
          <a:p>
            <a:pPr indent="457200" lvl="0" marL="914400" rtl="0" algn="just">
              <a:lnSpc>
                <a:spcPct val="115000"/>
              </a:lnSpc>
              <a:spcBef>
                <a:spcPts val="0"/>
              </a:spcBef>
              <a:spcAft>
                <a:spcPts val="0"/>
              </a:spcAft>
              <a:buClr>
                <a:schemeClr val="dk1"/>
              </a:buClr>
              <a:buSzPct val="104929"/>
              <a:buFont typeface="Arial"/>
              <a:buNone/>
            </a:pPr>
            <a:r>
              <a:rPr lang="fr-FR" sz="1372">
                <a:solidFill>
                  <a:schemeClr val="dk1"/>
                </a:solidFill>
                <a:highlight>
                  <a:schemeClr val="lt1"/>
                </a:highlight>
              </a:rPr>
              <a:t>Test optimisation par “Code  Postal de district”</a:t>
            </a:r>
            <a:endParaRPr sz="1372">
              <a:solidFill>
                <a:schemeClr val="dk1"/>
              </a:solidFill>
              <a:highlight>
                <a:schemeClr val="lt1"/>
              </a:highlight>
            </a:endParaRPr>
          </a:p>
          <a:p>
            <a:pPr indent="0" lvl="0" marL="457200" rtl="0" algn="just">
              <a:lnSpc>
                <a:spcPct val="115000"/>
              </a:lnSpc>
              <a:spcBef>
                <a:spcPts val="0"/>
              </a:spcBef>
              <a:spcAft>
                <a:spcPts val="0"/>
              </a:spcAft>
              <a:buSzPct val="104929"/>
              <a:buNone/>
            </a:pPr>
            <a:r>
              <a:t/>
            </a:r>
            <a:endParaRPr b="1" sz="1372">
              <a:solidFill>
                <a:schemeClr val="dk1"/>
              </a:solidFill>
              <a:highlight>
                <a:schemeClr val="lt1"/>
              </a:highlight>
            </a:endParaRPr>
          </a:p>
          <a:p>
            <a:pPr indent="-302849" lvl="0" marL="457200" rtl="0" algn="just">
              <a:lnSpc>
                <a:spcPct val="115000"/>
              </a:lnSpc>
              <a:spcBef>
                <a:spcPts val="0"/>
              </a:spcBef>
              <a:spcAft>
                <a:spcPts val="0"/>
              </a:spcAft>
              <a:buClr>
                <a:schemeClr val="dk1"/>
              </a:buClr>
              <a:buSzPct val="100000"/>
              <a:buChar char="●"/>
            </a:pPr>
            <a:r>
              <a:rPr b="1" lang="fr-FR" sz="1644">
                <a:solidFill>
                  <a:schemeClr val="dk1"/>
                </a:solidFill>
                <a:highlight>
                  <a:schemeClr val="lt1"/>
                </a:highlight>
              </a:rPr>
              <a:t>Nos critères de choix du modèles</a:t>
            </a:r>
            <a:endParaRPr b="1" sz="1644">
              <a:solidFill>
                <a:schemeClr val="dk1"/>
              </a:solidFill>
              <a:highlight>
                <a:schemeClr val="lt1"/>
              </a:highlight>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Les scores Train et Test</a:t>
            </a:r>
            <a:endParaRPr sz="1372">
              <a:solidFill>
                <a:schemeClr val="dk1"/>
              </a:solidFill>
              <a:highlight>
                <a:schemeClr val="lt1"/>
              </a:highlight>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La précision de la régression et la classification</a:t>
            </a:r>
            <a:endParaRPr sz="1372">
              <a:solidFill>
                <a:schemeClr val="dk1"/>
              </a:solidFill>
              <a:highlight>
                <a:schemeClr val="lt1"/>
              </a:highlight>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Le rapport coût d'entraînement / score (notamment en régression) (RSE) </a:t>
            </a:r>
            <a:endParaRPr sz="1372">
              <a:solidFill>
                <a:schemeClr val="dk1"/>
              </a:solidFill>
              <a:highlight>
                <a:schemeClr val="lt1"/>
              </a:highlight>
            </a:endParaRPr>
          </a:p>
          <a:p>
            <a:pPr indent="0" lvl="0" marL="457200" rtl="0" algn="just">
              <a:lnSpc>
                <a:spcPct val="115000"/>
              </a:lnSpc>
              <a:spcBef>
                <a:spcPts val="0"/>
              </a:spcBef>
              <a:spcAft>
                <a:spcPts val="0"/>
              </a:spcAft>
              <a:buSzPct val="103882"/>
              <a:buNone/>
            </a:pPr>
            <a:r>
              <a:t/>
            </a:r>
            <a:endParaRPr b="1" sz="1386">
              <a:solidFill>
                <a:schemeClr val="dk1"/>
              </a:solidFill>
              <a:highlight>
                <a:schemeClr val="lt1"/>
              </a:highlight>
            </a:endParaRPr>
          </a:p>
          <a:p>
            <a:pPr indent="-302849" lvl="0" marL="457200" rtl="0" algn="just">
              <a:lnSpc>
                <a:spcPct val="115000"/>
              </a:lnSpc>
              <a:spcBef>
                <a:spcPts val="0"/>
              </a:spcBef>
              <a:spcAft>
                <a:spcPts val="0"/>
              </a:spcAft>
              <a:buClr>
                <a:schemeClr val="dk1"/>
              </a:buClr>
              <a:buSzPct val="100000"/>
              <a:buChar char="●"/>
            </a:pPr>
            <a:r>
              <a:rPr b="1" lang="fr-FR" sz="1644">
                <a:solidFill>
                  <a:schemeClr val="dk1"/>
                </a:solidFill>
                <a:highlight>
                  <a:schemeClr val="lt1"/>
                </a:highlight>
              </a:rPr>
              <a:t>Les top modèles</a:t>
            </a:r>
            <a:endParaRPr b="1" sz="1630">
              <a:solidFill>
                <a:schemeClr val="dk1"/>
              </a:solidFill>
              <a:highlight>
                <a:schemeClr val="lt1"/>
              </a:highlight>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rPr>
              <a:t>Classification : VotingClassifier, </a:t>
            </a:r>
            <a:r>
              <a:rPr lang="fr-FR" sz="1372">
                <a:solidFill>
                  <a:schemeClr val="dk1"/>
                </a:solidFill>
              </a:rPr>
              <a:t>X</a:t>
            </a:r>
            <a:r>
              <a:rPr lang="fr-FR" sz="1372">
                <a:solidFill>
                  <a:schemeClr val="dk1"/>
                </a:solidFill>
              </a:rPr>
              <a:t>GBoost, StackingClassifier</a:t>
            </a:r>
            <a:endParaRPr sz="1372">
              <a:solidFill>
                <a:schemeClr val="dk1"/>
              </a:solidFill>
            </a:endParaRPr>
          </a:p>
          <a:p>
            <a:pPr indent="-296136" lvl="1" marL="914400" rtl="0" algn="just">
              <a:lnSpc>
                <a:spcPct val="115000"/>
              </a:lnSpc>
              <a:spcBef>
                <a:spcPts val="0"/>
              </a:spcBef>
              <a:spcAft>
                <a:spcPts val="0"/>
              </a:spcAft>
              <a:buClr>
                <a:schemeClr val="dk1"/>
              </a:buClr>
              <a:buSzPct val="100000"/>
              <a:buChar char="○"/>
            </a:pPr>
            <a:r>
              <a:rPr lang="fr-FR" sz="1372">
                <a:solidFill>
                  <a:schemeClr val="dk1"/>
                </a:solidFill>
              </a:rPr>
              <a:t>Régression :</a:t>
            </a:r>
            <a:r>
              <a:rPr lang="fr-FR" sz="1372">
                <a:solidFill>
                  <a:schemeClr val="dk1"/>
                </a:solidFill>
                <a:highlight>
                  <a:schemeClr val="lt1"/>
                </a:highlight>
              </a:rPr>
              <a:t> VotingRegressor, XGBoostRegressor, StackingRegressor, DeepLearning Regression</a:t>
            </a:r>
            <a:endParaRPr sz="1372">
              <a:solidFill>
                <a:schemeClr val="dk1"/>
              </a:solidFill>
              <a:highlight>
                <a:schemeClr val="lt1"/>
              </a:highlight>
            </a:endParaRPr>
          </a:p>
          <a:p>
            <a:pPr indent="0" lvl="0" marL="457200" rtl="0" algn="just">
              <a:lnSpc>
                <a:spcPct val="115000"/>
              </a:lnSpc>
              <a:spcBef>
                <a:spcPts val="0"/>
              </a:spcBef>
              <a:spcAft>
                <a:spcPts val="0"/>
              </a:spcAft>
              <a:buSzPct val="103882"/>
              <a:buNone/>
            </a:pPr>
            <a:r>
              <a:t/>
            </a:r>
            <a:endParaRPr b="1" sz="1386">
              <a:solidFill>
                <a:schemeClr val="dk1"/>
              </a:solidFill>
              <a:highlight>
                <a:schemeClr val="lt1"/>
              </a:highlight>
            </a:endParaRPr>
          </a:p>
          <a:p>
            <a:pPr indent="-302849" lvl="0" marL="457200" rtl="0" algn="just">
              <a:lnSpc>
                <a:spcPct val="115000"/>
              </a:lnSpc>
              <a:spcBef>
                <a:spcPts val="0"/>
              </a:spcBef>
              <a:spcAft>
                <a:spcPts val="0"/>
              </a:spcAft>
              <a:buClr>
                <a:schemeClr val="dk1"/>
              </a:buClr>
              <a:buSzPct val="100000"/>
              <a:buChar char="●"/>
            </a:pPr>
            <a:r>
              <a:rPr b="1" lang="fr-FR" sz="1644">
                <a:solidFill>
                  <a:schemeClr val="dk1"/>
                </a:solidFill>
                <a:highlight>
                  <a:schemeClr val="lt1"/>
                </a:highlight>
              </a:rPr>
              <a:t>Classification ou régression</a:t>
            </a:r>
            <a:endParaRPr b="1" sz="1644">
              <a:solidFill>
                <a:schemeClr val="dk1"/>
              </a:solidFill>
              <a:highlight>
                <a:schemeClr val="lt1"/>
              </a:highlight>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rPr>
              <a:t>Compte</a:t>
            </a:r>
            <a:r>
              <a:rPr lang="fr-FR" sz="1372">
                <a:solidFill>
                  <a:schemeClr val="dk1"/>
                </a:solidFill>
                <a:highlight>
                  <a:schemeClr val="lt1"/>
                </a:highlight>
              </a:rPr>
              <a:t> tenu des scores bas de la classification, on doit utiliser un affichage par taux de prédiction qui donnera un intervalle de temps (Top 2 des classes prédites)</a:t>
            </a:r>
            <a:endParaRPr sz="1372">
              <a:solidFill>
                <a:schemeClr val="dk1"/>
              </a:solidFill>
              <a:highlight>
                <a:schemeClr val="lt1"/>
              </a:highlight>
            </a:endParaRPr>
          </a:p>
          <a:p>
            <a:pPr indent="0" lvl="0" marL="457200" rtl="0" algn="just">
              <a:lnSpc>
                <a:spcPct val="115000"/>
              </a:lnSpc>
              <a:spcBef>
                <a:spcPts val="0"/>
              </a:spcBef>
              <a:spcAft>
                <a:spcPts val="0"/>
              </a:spcAft>
              <a:buClr>
                <a:schemeClr val="dk1"/>
              </a:buClr>
              <a:buSzPct val="104929"/>
              <a:buFont typeface="Arial"/>
              <a:buNone/>
            </a:pPr>
            <a:r>
              <a:rPr lang="fr-FR" sz="1372">
                <a:solidFill>
                  <a:schemeClr val="dk1"/>
                </a:solidFill>
                <a:highlight>
                  <a:schemeClr val="lt1"/>
                </a:highlight>
              </a:rPr>
              <a:t>		&gt; ce qui traduit nos erreurs de régressions</a:t>
            </a:r>
            <a:endParaRPr sz="1372">
              <a:solidFill>
                <a:schemeClr val="dk1"/>
              </a:solidFill>
              <a:highlight>
                <a:schemeClr val="lt1"/>
              </a:highlight>
            </a:endParaRPr>
          </a:p>
          <a:p>
            <a:pPr indent="0" lvl="0" marL="457200" rtl="0" algn="just">
              <a:lnSpc>
                <a:spcPct val="115000"/>
              </a:lnSpc>
              <a:spcBef>
                <a:spcPts val="0"/>
              </a:spcBef>
              <a:spcAft>
                <a:spcPts val="0"/>
              </a:spcAft>
              <a:buClr>
                <a:schemeClr val="dk1"/>
              </a:buClr>
              <a:buSzPct val="104929"/>
              <a:buFont typeface="Arial"/>
              <a:buNone/>
            </a:pPr>
            <a:r>
              <a:rPr lang="fr-FR" sz="1372">
                <a:solidFill>
                  <a:schemeClr val="dk1"/>
                </a:solidFill>
                <a:highlight>
                  <a:schemeClr val="lt1"/>
                </a:highlight>
              </a:rPr>
              <a:t>		&gt; par exemple , l’affichage par taux de prédiction</a:t>
            </a:r>
            <a:endParaRPr sz="1372">
              <a:solidFill>
                <a:schemeClr val="dk1"/>
              </a:solidFill>
              <a:highlight>
                <a:schemeClr val="lt1"/>
              </a:highlight>
            </a:endParaRPr>
          </a:p>
          <a:p>
            <a:pPr indent="0" lvl="0" marL="457200" rtl="0" algn="just">
              <a:lnSpc>
                <a:spcPct val="115000"/>
              </a:lnSpc>
              <a:spcBef>
                <a:spcPts val="0"/>
              </a:spcBef>
              <a:spcAft>
                <a:spcPts val="0"/>
              </a:spcAft>
              <a:buClr>
                <a:schemeClr val="dk1"/>
              </a:buClr>
              <a:buSzPct val="104929"/>
              <a:buFont typeface="Arial"/>
              <a:buNone/>
            </a:pPr>
            <a:r>
              <a:rPr lang="fr-FR" sz="1372">
                <a:solidFill>
                  <a:schemeClr val="dk1"/>
                </a:solidFill>
                <a:highlight>
                  <a:schemeClr val="lt1"/>
                </a:highlight>
              </a:rPr>
              <a:t>				1 5% / 2 (1-2) 50% / 3 (2 à 3) 40% / +3 5% &gt; affiche de 1 à 3 minutes </a:t>
            </a:r>
            <a:endParaRPr sz="1372">
              <a:solidFill>
                <a:schemeClr val="dk1"/>
              </a:solidFill>
              <a:highlight>
                <a:schemeClr val="lt1"/>
              </a:highlight>
            </a:endParaRPr>
          </a:p>
          <a:p>
            <a:pPr indent="0" lvl="0" marL="457200" rtl="0" algn="just">
              <a:lnSpc>
                <a:spcPct val="115000"/>
              </a:lnSpc>
              <a:spcBef>
                <a:spcPts val="0"/>
              </a:spcBef>
              <a:spcAft>
                <a:spcPts val="0"/>
              </a:spcAft>
              <a:buSzPct val="104929"/>
              <a:buNone/>
            </a:pPr>
            <a:r>
              <a:t/>
            </a:r>
            <a:endParaRPr sz="1372">
              <a:solidFill>
                <a:schemeClr val="dk1"/>
              </a:solidFill>
              <a:highlight>
                <a:schemeClr val="lt1"/>
              </a:highlight>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La régression calcule un temps avec une marge d’erreur (RMSE/MAE), donc une prédiction par régression de 2 min a une erreur de +-34 secondes, soit l’affichage d’un intervalle de 1min30 à 2min30, qui équivaut à une classification 1-2, 2-3</a:t>
            </a:r>
            <a:endParaRPr sz="1372">
              <a:solidFill>
                <a:schemeClr val="dk1"/>
              </a:solidFill>
              <a:highlight>
                <a:schemeClr val="lt1"/>
              </a:highlight>
            </a:endParaRPr>
          </a:p>
          <a:p>
            <a:pPr indent="0" lvl="0" marL="457200" rtl="0" algn="just">
              <a:lnSpc>
                <a:spcPct val="115000"/>
              </a:lnSpc>
              <a:spcBef>
                <a:spcPts val="0"/>
              </a:spcBef>
              <a:spcAft>
                <a:spcPts val="0"/>
              </a:spcAft>
              <a:buSzPct val="104929"/>
              <a:buNone/>
            </a:pPr>
            <a:r>
              <a:t/>
            </a:r>
            <a:endParaRPr sz="1372">
              <a:solidFill>
                <a:schemeClr val="dk1"/>
              </a:solidFill>
              <a:highlight>
                <a:schemeClr val="lt1"/>
              </a:highlight>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highlight>
                  <a:schemeClr val="lt1"/>
                </a:highlight>
              </a:rPr>
              <a:t>Nous </a:t>
            </a:r>
            <a:r>
              <a:rPr lang="fr-FR" sz="1372">
                <a:solidFill>
                  <a:schemeClr val="dk1"/>
                </a:solidFill>
                <a:highlight>
                  <a:schemeClr val="lt1"/>
                </a:highlight>
              </a:rPr>
              <a:t>choisissons</a:t>
            </a:r>
            <a:r>
              <a:rPr lang="fr-FR" sz="1372">
                <a:solidFill>
                  <a:schemeClr val="dk1"/>
                </a:solidFill>
                <a:highlight>
                  <a:schemeClr val="lt1"/>
                </a:highlight>
              </a:rPr>
              <a:t> la régression qui est plus simple d'interprétation et compte tenu des scores bas de la classification qui obligerait à donner 2 classes et leurs probabilités</a:t>
            </a:r>
            <a:endParaRPr sz="1372">
              <a:solidFill>
                <a:schemeClr val="dk1"/>
              </a:solidFill>
              <a:highlight>
                <a:schemeClr val="lt1"/>
              </a:highlight>
            </a:endParaRPr>
          </a:p>
          <a:p>
            <a:pPr indent="457200" lvl="0" marL="0" rtl="0" algn="just">
              <a:lnSpc>
                <a:spcPct val="115000"/>
              </a:lnSpc>
              <a:spcBef>
                <a:spcPts val="0"/>
              </a:spcBef>
              <a:spcAft>
                <a:spcPts val="0"/>
              </a:spcAft>
              <a:buSzPct val="134041"/>
              <a:buNone/>
            </a:pPr>
            <a:r>
              <a:t/>
            </a:r>
            <a:endParaRPr b="1" sz="1386">
              <a:solidFill>
                <a:schemeClr val="dk1"/>
              </a:solidFill>
              <a:highlight>
                <a:schemeClr val="lt1"/>
              </a:highlight>
            </a:endParaRPr>
          </a:p>
          <a:p>
            <a:pPr indent="-302849" lvl="0" marL="457200" marR="0" rtl="0" algn="just">
              <a:lnSpc>
                <a:spcPct val="115000"/>
              </a:lnSpc>
              <a:spcBef>
                <a:spcPts val="0"/>
              </a:spcBef>
              <a:spcAft>
                <a:spcPts val="0"/>
              </a:spcAft>
              <a:buClr>
                <a:schemeClr val="dk1"/>
              </a:buClr>
              <a:buSzPct val="100000"/>
              <a:buChar char="●"/>
            </a:pPr>
            <a:r>
              <a:rPr b="1" lang="fr-FR" sz="1644">
                <a:solidFill>
                  <a:schemeClr val="dk1"/>
                </a:solidFill>
                <a:highlight>
                  <a:schemeClr val="lt1"/>
                </a:highlight>
              </a:rPr>
              <a:t>Nous avons retenu comme modèle de régression : XGBoost, compte tenu de :</a:t>
            </a:r>
            <a:endParaRPr b="1" sz="1644">
              <a:solidFill>
                <a:schemeClr val="dk1"/>
              </a:solidFill>
              <a:highlight>
                <a:schemeClr val="lt1"/>
              </a:highlight>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rPr>
              <a:t>Ses bons scores, même si ce n’est pas toujours le meilleur, gagner 2s en RMSE n’a pas de réel impact sur nos prédictions </a:t>
            </a:r>
            <a:endParaRPr sz="1372">
              <a:solidFill>
                <a:schemeClr val="dk1"/>
              </a:solidFill>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rPr>
              <a:t>Pour n’entraîner qu’un 1 seul modèle par cible (</a:t>
            </a:r>
            <a:r>
              <a:rPr lang="fr-FR" sz="1372">
                <a:solidFill>
                  <a:schemeClr val="dk1"/>
                </a:solidFill>
              </a:rPr>
              <a:t>l'entraînement</a:t>
            </a:r>
            <a:r>
              <a:rPr lang="fr-FR" sz="1372">
                <a:solidFill>
                  <a:schemeClr val="dk1"/>
                </a:solidFill>
              </a:rPr>
              <a:t> voting/stacking est assez chronophage)</a:t>
            </a:r>
            <a:endParaRPr sz="1372">
              <a:solidFill>
                <a:schemeClr val="dk1"/>
              </a:solidFill>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rPr>
              <a:t>L’utilisation du GPU pour s'entraîner, et un temps de Fit très court (30 secondes).</a:t>
            </a:r>
            <a:endParaRPr sz="1372">
              <a:solidFill>
                <a:schemeClr val="dk1"/>
              </a:solidFill>
            </a:endParaRPr>
          </a:p>
          <a:p>
            <a:pPr indent="-296136" lvl="1" marL="914400" marR="0" rtl="0" algn="just">
              <a:lnSpc>
                <a:spcPct val="115000"/>
              </a:lnSpc>
              <a:spcBef>
                <a:spcPts val="0"/>
              </a:spcBef>
              <a:spcAft>
                <a:spcPts val="0"/>
              </a:spcAft>
              <a:buClr>
                <a:schemeClr val="dk1"/>
              </a:buClr>
              <a:buSzPct val="100000"/>
              <a:buChar char="○"/>
            </a:pPr>
            <a:r>
              <a:rPr lang="fr-FR" sz="1372">
                <a:solidFill>
                  <a:schemeClr val="dk1"/>
                </a:solidFill>
              </a:rPr>
              <a:t>Le bonus : l’implémentation intégrée du Tree SHAP </a:t>
            </a:r>
            <a:endParaRPr sz="1372">
              <a:solidFill>
                <a:schemeClr val="dk1"/>
              </a:solidFill>
            </a:endParaRPr>
          </a:p>
          <a:p>
            <a:pPr indent="0" lvl="0" marL="0" marR="0" rtl="0" algn="just">
              <a:lnSpc>
                <a:spcPct val="115000"/>
              </a:lnSpc>
              <a:spcBef>
                <a:spcPts val="0"/>
              </a:spcBef>
              <a:spcAft>
                <a:spcPts val="0"/>
              </a:spcAft>
              <a:buSzPct val="102857"/>
              <a:buNone/>
            </a:pPr>
            <a:r>
              <a:rPr b="1" lang="fr-FR" sz="1400">
                <a:solidFill>
                  <a:schemeClr val="dk1"/>
                </a:solidFill>
                <a:highlight>
                  <a:schemeClr val="lt1"/>
                </a:highlight>
              </a:rPr>
              <a:t>	</a:t>
            </a:r>
            <a:endParaRPr b="1" sz="1400">
              <a:solidFill>
                <a:schemeClr val="dk1"/>
              </a:solidFill>
              <a:highlight>
                <a:srgbClr val="FFFF00"/>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d80578dede_0_64"/>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Clr>
                <a:schemeClr val="dk1"/>
              </a:buClr>
              <a:buSzPts val="1440"/>
              <a:buFont typeface="Arial"/>
              <a:buNone/>
            </a:pPr>
            <a:r>
              <a:rPr b="1" lang="fr-FR" sz="1400">
                <a:solidFill>
                  <a:schemeClr val="dk1"/>
                </a:solidFill>
                <a:highlight>
                  <a:schemeClr val="lt1"/>
                </a:highlight>
              </a:rPr>
              <a:t>XGBoost fournit des informations détaillées, mais contradictoires. Shap permettra de rendre plus lisible les informations.</a:t>
            </a:r>
            <a:endParaRPr b="1" sz="1400">
              <a:solidFill>
                <a:schemeClr val="dk1"/>
              </a:solidFill>
              <a:highlight>
                <a:schemeClr val="lt1"/>
              </a:highlight>
            </a:endParaRPr>
          </a:p>
          <a:p>
            <a:pPr indent="0" lvl="0" marL="457200" rtl="0" algn="just">
              <a:lnSpc>
                <a:spcPct val="115000"/>
              </a:lnSpc>
              <a:spcBef>
                <a:spcPts val="0"/>
              </a:spcBef>
              <a:spcAft>
                <a:spcPts val="0"/>
              </a:spcAft>
              <a:buSzPts val="1440"/>
              <a:buNone/>
            </a:pPr>
            <a:r>
              <a:rPr b="1" i="1" lang="fr-FR" sz="1500">
                <a:solidFill>
                  <a:schemeClr val="dk1"/>
                </a:solidFill>
                <a:highlight>
                  <a:schemeClr val="lt1"/>
                </a:highlight>
              </a:rPr>
              <a:t>Temps de préparation moyen</a:t>
            </a:r>
            <a:endParaRPr b="1" sz="1400">
              <a:solidFill>
                <a:schemeClr val="dk1"/>
              </a:solidFill>
              <a:highlight>
                <a:schemeClr val="lt1"/>
              </a:highlight>
            </a:endParaRPr>
          </a:p>
          <a:p>
            <a:pPr indent="0" lvl="0" marL="0" rtl="0" algn="just">
              <a:lnSpc>
                <a:spcPct val="115000"/>
              </a:lnSpc>
              <a:spcBef>
                <a:spcPts val="0"/>
              </a:spcBef>
              <a:spcAft>
                <a:spcPts val="0"/>
              </a:spcAft>
              <a:buSzPts val="1440"/>
              <a:buNone/>
            </a:pPr>
            <a:r>
              <a:t/>
            </a:r>
            <a:endParaRPr b="1" sz="1400">
              <a:solidFill>
                <a:schemeClr val="dk1"/>
              </a:solidFill>
              <a:highlight>
                <a:srgbClr val="FFFF00"/>
              </a:highlight>
            </a:endParaRPr>
          </a:p>
        </p:txBody>
      </p:sp>
      <p:sp>
        <p:nvSpPr>
          <p:cNvPr id="462" name="Google Shape;462;g2d80578dede_0_64"/>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6</a:t>
            </a:r>
            <a:r>
              <a:rPr b="1" lang="fr-FR" sz="2400"/>
              <a:t>.</a:t>
            </a:r>
            <a:r>
              <a:rPr b="1" lang="fr-FR" sz="1900"/>
              <a:t>2</a:t>
            </a:r>
            <a:r>
              <a:rPr b="1" lang="fr-FR" sz="2400"/>
              <a:t> </a:t>
            </a:r>
            <a:r>
              <a:rPr b="1" lang="fr-FR" sz="2400"/>
              <a:t>Interprétabilité des résultats du modèle retenu</a:t>
            </a:r>
            <a:endParaRPr b="1" sz="2400"/>
          </a:p>
        </p:txBody>
      </p:sp>
      <p:pic>
        <p:nvPicPr>
          <p:cNvPr id="463" name="Google Shape;463;g2d80578dede_0_64"/>
          <p:cNvPicPr preferRelativeResize="0"/>
          <p:nvPr/>
        </p:nvPicPr>
        <p:blipFill>
          <a:blip r:embed="rId3">
            <a:alphaModFix/>
          </a:blip>
          <a:stretch>
            <a:fillRect/>
          </a:stretch>
        </p:blipFill>
        <p:spPr>
          <a:xfrm>
            <a:off x="1083878" y="1688874"/>
            <a:ext cx="3806738" cy="2596356"/>
          </a:xfrm>
          <a:prstGeom prst="rect">
            <a:avLst/>
          </a:prstGeom>
          <a:noFill/>
          <a:ln>
            <a:noFill/>
          </a:ln>
        </p:spPr>
      </p:pic>
      <p:pic>
        <p:nvPicPr>
          <p:cNvPr id="464" name="Google Shape;464;g2d80578dede_0_64"/>
          <p:cNvPicPr preferRelativeResize="0"/>
          <p:nvPr/>
        </p:nvPicPr>
        <p:blipFill>
          <a:blip r:embed="rId4">
            <a:alphaModFix/>
          </a:blip>
          <a:stretch>
            <a:fillRect/>
          </a:stretch>
        </p:blipFill>
        <p:spPr>
          <a:xfrm>
            <a:off x="5113695" y="1688878"/>
            <a:ext cx="4121179" cy="2596356"/>
          </a:xfrm>
          <a:prstGeom prst="rect">
            <a:avLst/>
          </a:prstGeom>
          <a:noFill/>
          <a:ln>
            <a:noFill/>
          </a:ln>
        </p:spPr>
      </p:pic>
      <p:pic>
        <p:nvPicPr>
          <p:cNvPr id="465" name="Google Shape;465;g2d80578dede_0_64"/>
          <p:cNvPicPr preferRelativeResize="0"/>
          <p:nvPr/>
        </p:nvPicPr>
        <p:blipFill>
          <a:blip r:embed="rId5">
            <a:alphaModFix/>
          </a:blip>
          <a:stretch>
            <a:fillRect/>
          </a:stretch>
        </p:blipFill>
        <p:spPr>
          <a:xfrm>
            <a:off x="1083874" y="4317825"/>
            <a:ext cx="3806739" cy="2428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1. Exploration des données </a:t>
            </a:r>
            <a:endParaRPr b="1" sz="2400"/>
          </a:p>
        </p:txBody>
      </p:sp>
      <p:sp>
        <p:nvSpPr>
          <p:cNvPr id="145" name="Google Shape;145;p4"/>
          <p:cNvSpPr txBox="1"/>
          <p:nvPr>
            <p:ph idx="1" type="body"/>
          </p:nvPr>
        </p:nvSpPr>
        <p:spPr>
          <a:xfrm>
            <a:off x="554100" y="969775"/>
            <a:ext cx="8908877" cy="5888100"/>
          </a:xfrm>
          <a:prstGeom prst="rect">
            <a:avLst/>
          </a:prstGeom>
          <a:noFill/>
          <a:ln>
            <a:noFill/>
          </a:ln>
        </p:spPr>
        <p:txBody>
          <a:bodyPr anchorCtr="0" anchor="t" bIns="45700" lIns="91425" spcFirstLastPara="1" rIns="91425" wrap="square" tIns="45700">
            <a:normAutofit/>
          </a:bodyPr>
          <a:lstStyle/>
          <a:p>
            <a:pPr indent="-320040" lvl="0" marL="457200" rtl="0" algn="l">
              <a:lnSpc>
                <a:spcPct val="90000"/>
              </a:lnSpc>
              <a:spcBef>
                <a:spcPts val="1000"/>
              </a:spcBef>
              <a:spcAft>
                <a:spcPts val="0"/>
              </a:spcAft>
              <a:buClr>
                <a:schemeClr val="dk1"/>
              </a:buClr>
              <a:buSzPts val="1440"/>
              <a:buChar char="●"/>
            </a:pPr>
            <a:r>
              <a:rPr b="1" lang="fr-FR">
                <a:solidFill>
                  <a:schemeClr val="dk1"/>
                </a:solidFill>
              </a:rPr>
              <a:t>Collecte des données </a:t>
            </a:r>
            <a:endParaRPr b="1">
              <a:solidFill>
                <a:schemeClr val="dk1"/>
              </a:solidFill>
            </a:endParaRPr>
          </a:p>
          <a:p>
            <a:pPr indent="0" lvl="0" marL="457200" rtl="0" algn="just">
              <a:lnSpc>
                <a:spcPct val="115000"/>
              </a:lnSpc>
              <a:spcBef>
                <a:spcPts val="0"/>
              </a:spcBef>
              <a:spcAft>
                <a:spcPts val="0"/>
              </a:spcAft>
              <a:buNone/>
            </a:pPr>
            <a:r>
              <a:t/>
            </a:r>
            <a:endParaRPr sz="1400">
              <a:solidFill>
                <a:schemeClr val="dk1"/>
              </a:solidFill>
            </a:endParaRPr>
          </a:p>
          <a:p>
            <a:pPr indent="0" lvl="0" marL="457200" marR="0" rtl="0" algn="just">
              <a:lnSpc>
                <a:spcPct val="115000"/>
              </a:lnSpc>
              <a:spcBef>
                <a:spcPts val="0"/>
              </a:spcBef>
              <a:spcAft>
                <a:spcPts val="0"/>
              </a:spcAft>
              <a:buNone/>
            </a:pPr>
            <a:r>
              <a:rPr lang="fr-FR" sz="1400">
                <a:solidFill>
                  <a:schemeClr val="dk1"/>
                </a:solidFill>
              </a:rPr>
              <a:t>Les données initiales ont été collectées à partir de </a:t>
            </a:r>
            <a:r>
              <a:rPr b="1" lang="fr-FR" sz="1400" u="sng">
                <a:solidFill>
                  <a:schemeClr val="hlink"/>
                </a:solidFill>
                <a:hlinkClick r:id="rId3"/>
              </a:rPr>
              <a:t>https://data.london.gov.uk/dataset/</a:t>
            </a:r>
            <a:r>
              <a:rPr lang="fr-FR" sz="1400">
                <a:solidFill>
                  <a:schemeClr val="dk1"/>
                </a:solidFill>
              </a:rPr>
              <a:t> et sont regroupées dans 2 principaux jeux de données</a:t>
            </a:r>
            <a:r>
              <a:rPr lang="fr-FR" sz="1400"/>
              <a:t> depuis le 1er janvier 2009</a:t>
            </a:r>
            <a:r>
              <a:rPr lang="fr-FR" sz="1400">
                <a:solidFill>
                  <a:schemeClr val="dk1"/>
                </a:solidFill>
              </a:rPr>
              <a:t> à 2024</a:t>
            </a:r>
            <a:endParaRPr/>
          </a:p>
          <a:p>
            <a:pPr indent="0" lvl="0" marL="457200" marR="0" rtl="0" algn="just">
              <a:lnSpc>
                <a:spcPct val="115000"/>
              </a:lnSpc>
              <a:spcBef>
                <a:spcPts val="0"/>
              </a:spcBef>
              <a:spcAft>
                <a:spcPts val="0"/>
              </a:spcAft>
              <a:buNone/>
            </a:pPr>
            <a:r>
              <a:t/>
            </a:r>
            <a:endParaRPr sz="1400">
              <a:solidFill>
                <a:schemeClr val="dk1"/>
              </a:solidFill>
            </a:endParaRPr>
          </a:p>
          <a:p>
            <a:pPr indent="-317500" lvl="1" marL="914400" rtl="0" algn="just">
              <a:lnSpc>
                <a:spcPct val="115000"/>
              </a:lnSpc>
              <a:spcBef>
                <a:spcPts val="0"/>
              </a:spcBef>
              <a:spcAft>
                <a:spcPts val="0"/>
              </a:spcAft>
              <a:buClr>
                <a:srgbClr val="000000"/>
              </a:buClr>
              <a:buSzPts val="1400"/>
              <a:buFont typeface="Arial"/>
              <a:buChar char="○"/>
            </a:pPr>
            <a:r>
              <a:rPr lang="fr-FR" sz="1400">
                <a:solidFill>
                  <a:schemeClr val="dk1"/>
                </a:solidFill>
              </a:rPr>
              <a:t>Le premier jeu de données contient la description de chaque incident </a:t>
            </a:r>
            <a:r>
              <a:rPr lang="fr-FR" sz="1400"/>
              <a:t>auquel les pompiers de Londres ont participé</a:t>
            </a:r>
            <a:r>
              <a:rPr lang="fr-FR" sz="1400">
                <a:solidFill>
                  <a:schemeClr val="dk1"/>
                </a:solidFill>
              </a:rPr>
              <a:t>. Ces données contiennent des informations  sur la date et le lieu de l'incident ainsi que sur le type d'incident traité.</a:t>
            </a:r>
            <a:endParaRPr sz="1400">
              <a:solidFill>
                <a:schemeClr val="dk1"/>
              </a:solidFill>
            </a:endParaRPr>
          </a:p>
          <a:p>
            <a:pPr indent="0" lvl="0" marL="0" rtl="0" algn="just">
              <a:lnSpc>
                <a:spcPct val="115000"/>
              </a:lnSpc>
              <a:spcBef>
                <a:spcPts val="0"/>
              </a:spcBef>
              <a:spcAft>
                <a:spcPts val="0"/>
              </a:spcAft>
              <a:buNone/>
            </a:pPr>
            <a:r>
              <a:t/>
            </a:r>
            <a:endParaRPr sz="1400">
              <a:solidFill>
                <a:schemeClr val="dk1"/>
              </a:solidFill>
            </a:endParaRPr>
          </a:p>
          <a:p>
            <a:pPr indent="-317500" lvl="1" marL="914400" rtl="0" algn="just">
              <a:lnSpc>
                <a:spcPct val="115000"/>
              </a:lnSpc>
              <a:spcBef>
                <a:spcPts val="0"/>
              </a:spcBef>
              <a:spcAft>
                <a:spcPts val="0"/>
              </a:spcAft>
              <a:buClr>
                <a:schemeClr val="dk1"/>
              </a:buClr>
              <a:buSzPts val="1400"/>
              <a:buFont typeface="Arial"/>
              <a:buChar char="○"/>
            </a:pPr>
            <a:r>
              <a:rPr lang="fr-FR" sz="1400">
                <a:solidFill>
                  <a:schemeClr val="dk1"/>
                </a:solidFill>
              </a:rPr>
              <a:t>Le second jeu de données contient les détails de chaque camion de pompiers envoyé sur un incident. Des informations sont fournies sur l'engin mobilisé, d'où il a été déployé et les heures enregistrées pour arriver sur l'incident.</a:t>
            </a:r>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a:p>
            <a:pPr indent="-91440" lvl="0" marL="0" marR="0" rtl="0" algn="l">
              <a:lnSpc>
                <a:spcPct val="100000"/>
              </a:lnSpc>
              <a:spcBef>
                <a:spcPts val="1000"/>
              </a:spcBef>
              <a:spcAft>
                <a:spcPts val="0"/>
              </a:spcAft>
              <a:buSzPts val="1440"/>
              <a:buChar char="►"/>
            </a:pPr>
            <a:r>
              <a:rPr b="1" lang="fr-FR" sz="1100">
                <a:solidFill>
                  <a:srgbClr val="000000"/>
                </a:solidFill>
                <a:latin typeface="Montserrat"/>
                <a:ea typeface="Montserrat"/>
                <a:cs typeface="Montserrat"/>
                <a:sym typeface="Montserrat"/>
              </a:rPr>
              <a:t> Ressources à consulter </a:t>
            </a:r>
            <a:r>
              <a:rPr lang="fr-FR" sz="1100">
                <a:solidFill>
                  <a:srgbClr val="000000"/>
                </a:solidFill>
                <a:latin typeface="Montserrat"/>
                <a:ea typeface="Montserrat"/>
                <a:cs typeface="Montserrat"/>
                <a:sym typeface="Montserrat"/>
              </a:rPr>
              <a:t>:</a:t>
            </a:r>
            <a:endParaRPr sz="1100">
              <a:solidFill>
                <a:srgbClr val="000000"/>
              </a:solidFill>
              <a:latin typeface="Calibri"/>
              <a:ea typeface="Calibri"/>
              <a:cs typeface="Calibri"/>
              <a:sym typeface="Calibri"/>
            </a:endParaRPr>
          </a:p>
          <a:p>
            <a:pPr indent="-320040" lvl="0" marL="685800" marR="0" rtl="0" algn="l">
              <a:lnSpc>
                <a:spcPct val="100000"/>
              </a:lnSpc>
              <a:spcBef>
                <a:spcPts val="1000"/>
              </a:spcBef>
              <a:spcAft>
                <a:spcPts val="0"/>
              </a:spcAft>
              <a:buSzPts val="1440"/>
              <a:buChar char="►"/>
            </a:pPr>
            <a:r>
              <a:rPr lang="fr-FR" sz="1100" u="sng">
                <a:solidFill>
                  <a:schemeClr val="dk2"/>
                </a:solidFill>
                <a:latin typeface="Montserrat"/>
                <a:ea typeface="Montserrat"/>
                <a:cs typeface="Montserrat"/>
                <a:sym typeface="Montserrat"/>
                <a:hlinkClick r:id="rId4">
                  <a:extLst>
                    <a:ext uri="{A12FA001-AC4F-418D-AE19-62706E023703}">
                      <ahyp:hlinkClr val="tx"/>
                    </a:ext>
                  </a:extLst>
                </a:hlinkClick>
              </a:rPr>
              <a:t>https://data.london.gov.uk/dataset/london-fire-brigade-incident-records</a:t>
            </a:r>
            <a:r>
              <a:rPr lang="fr-FR" sz="1100">
                <a:solidFill>
                  <a:schemeClr val="dk2"/>
                </a:solidFill>
                <a:latin typeface="Montserrat"/>
                <a:ea typeface="Montserrat"/>
                <a:cs typeface="Montserrat"/>
                <a:sym typeface="Montserrat"/>
              </a:rPr>
              <a:t> </a:t>
            </a:r>
            <a:endParaRPr/>
          </a:p>
          <a:p>
            <a:pPr indent="-320040" lvl="0" marL="685800" marR="0" rtl="0" algn="l">
              <a:lnSpc>
                <a:spcPct val="100000"/>
              </a:lnSpc>
              <a:spcBef>
                <a:spcPts val="1000"/>
              </a:spcBef>
              <a:spcAft>
                <a:spcPts val="0"/>
              </a:spcAft>
              <a:buSzPts val="1440"/>
              <a:buChar char="►"/>
            </a:pPr>
            <a:r>
              <a:rPr lang="fr-FR" sz="1100">
                <a:solidFill>
                  <a:schemeClr val="dk2"/>
                </a:solidFill>
                <a:latin typeface="Montserrat"/>
                <a:ea typeface="Montserrat"/>
                <a:cs typeface="Montserrat"/>
                <a:sym typeface="Montserrat"/>
              </a:rPr>
              <a:t> </a:t>
            </a:r>
            <a:r>
              <a:rPr lang="fr-FR" sz="1100" u="sng">
                <a:solidFill>
                  <a:schemeClr val="dk2"/>
                </a:solidFill>
                <a:latin typeface="Montserrat"/>
                <a:ea typeface="Montserrat"/>
                <a:cs typeface="Montserrat"/>
                <a:sym typeface="Montserrat"/>
                <a:hlinkClick r:id="rId5">
                  <a:extLst>
                    <a:ext uri="{A12FA001-AC4F-418D-AE19-62706E023703}">
                      <ahyp:hlinkClr val="tx"/>
                    </a:ext>
                  </a:extLst>
                </a:hlinkClick>
              </a:rPr>
              <a:t>https://data.london.gov.uk/dataset/london-fire-brigade-mobilisation-records</a:t>
            </a:r>
            <a:endParaRPr sz="1100">
              <a:solidFill>
                <a:schemeClr val="dk2"/>
              </a:solidFill>
              <a:latin typeface="Calibri"/>
              <a:ea typeface="Calibri"/>
              <a:cs typeface="Calibri"/>
              <a:sym typeface="Calibri"/>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27d5935aee_1_44"/>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6.</a:t>
            </a:r>
            <a:r>
              <a:rPr b="1" lang="fr-FR" sz="1900"/>
              <a:t>2</a:t>
            </a:r>
            <a:r>
              <a:rPr b="1" lang="fr-FR" sz="2400"/>
              <a:t> Interprétabilité des résultats du modèle retenu</a:t>
            </a:r>
            <a:endParaRPr b="1" sz="2400"/>
          </a:p>
        </p:txBody>
      </p:sp>
      <p:sp>
        <p:nvSpPr>
          <p:cNvPr id="471" name="Google Shape;471;g327d5935aee_1_44"/>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Clr>
                <a:schemeClr val="dk1"/>
              </a:buClr>
              <a:buSzPts val="1440"/>
              <a:buFont typeface="Arial"/>
              <a:buNone/>
            </a:pPr>
            <a:r>
              <a:rPr b="1" lang="fr-FR" sz="1400">
                <a:solidFill>
                  <a:schemeClr val="dk1"/>
                </a:solidFill>
                <a:highlight>
                  <a:schemeClr val="lt1"/>
                </a:highlight>
              </a:rPr>
              <a:t>Nous utilisons donc SHAP plus une meilleure lisibilité.</a:t>
            </a:r>
            <a:endParaRPr b="1" sz="1400">
              <a:solidFill>
                <a:schemeClr val="dk1"/>
              </a:solidFill>
              <a:highlight>
                <a:schemeClr val="lt1"/>
              </a:highlight>
            </a:endParaRPr>
          </a:p>
          <a:p>
            <a:pPr indent="0" lvl="0" marL="457200" rtl="0" algn="just">
              <a:lnSpc>
                <a:spcPct val="115000"/>
              </a:lnSpc>
              <a:spcBef>
                <a:spcPts val="0"/>
              </a:spcBef>
              <a:spcAft>
                <a:spcPts val="0"/>
              </a:spcAft>
              <a:buSzPts val="1440"/>
              <a:buNone/>
            </a:pPr>
            <a:r>
              <a:rPr b="1" i="1" lang="fr-FR" sz="1500">
                <a:solidFill>
                  <a:schemeClr val="dk1"/>
                </a:solidFill>
                <a:highlight>
                  <a:schemeClr val="lt1"/>
                </a:highlight>
              </a:rPr>
              <a:t>Temps de préparation moyen</a:t>
            </a:r>
            <a:endParaRPr b="1" sz="1400">
              <a:solidFill>
                <a:schemeClr val="dk1"/>
              </a:solidFill>
              <a:highlight>
                <a:schemeClr val="lt1"/>
              </a:highlight>
            </a:endParaRPr>
          </a:p>
          <a:p>
            <a:pPr indent="0" lvl="0" marL="914400" rtl="0" algn="just">
              <a:lnSpc>
                <a:spcPct val="115000"/>
              </a:lnSpc>
              <a:spcBef>
                <a:spcPts val="0"/>
              </a:spcBef>
              <a:spcAft>
                <a:spcPts val="0"/>
              </a:spcAft>
              <a:buSzPts val="1440"/>
              <a:buNone/>
            </a:pPr>
            <a:r>
              <a:t/>
            </a:r>
            <a:endParaRPr b="1" sz="1400">
              <a:solidFill>
                <a:schemeClr val="dk1"/>
              </a:solidFill>
              <a:highlight>
                <a:srgbClr val="FFFF00"/>
              </a:highlight>
            </a:endParaRPr>
          </a:p>
        </p:txBody>
      </p:sp>
      <p:pic>
        <p:nvPicPr>
          <p:cNvPr id="472" name="Google Shape;472;g327d5935aee_1_44"/>
          <p:cNvPicPr preferRelativeResize="0"/>
          <p:nvPr/>
        </p:nvPicPr>
        <p:blipFill>
          <a:blip r:embed="rId3">
            <a:alphaModFix/>
          </a:blip>
          <a:stretch>
            <a:fillRect/>
          </a:stretch>
        </p:blipFill>
        <p:spPr>
          <a:xfrm>
            <a:off x="1564451" y="1538775"/>
            <a:ext cx="3158874" cy="3438777"/>
          </a:xfrm>
          <a:prstGeom prst="rect">
            <a:avLst/>
          </a:prstGeom>
          <a:noFill/>
          <a:ln>
            <a:noFill/>
          </a:ln>
        </p:spPr>
      </p:pic>
      <p:pic>
        <p:nvPicPr>
          <p:cNvPr id="473" name="Google Shape;473;g327d5935aee_1_44"/>
          <p:cNvPicPr preferRelativeResize="0"/>
          <p:nvPr/>
        </p:nvPicPr>
        <p:blipFill>
          <a:blip r:embed="rId4">
            <a:alphaModFix/>
          </a:blip>
          <a:stretch>
            <a:fillRect/>
          </a:stretch>
        </p:blipFill>
        <p:spPr>
          <a:xfrm>
            <a:off x="5323960" y="1538775"/>
            <a:ext cx="3090891" cy="3438775"/>
          </a:xfrm>
          <a:prstGeom prst="rect">
            <a:avLst/>
          </a:prstGeom>
          <a:noFill/>
          <a:ln>
            <a:noFill/>
          </a:ln>
        </p:spPr>
      </p:pic>
      <p:pic>
        <p:nvPicPr>
          <p:cNvPr id="474" name="Google Shape;474;g327d5935aee_1_44"/>
          <p:cNvPicPr preferRelativeResize="0"/>
          <p:nvPr/>
        </p:nvPicPr>
        <p:blipFill>
          <a:blip r:embed="rId5">
            <a:alphaModFix/>
          </a:blip>
          <a:stretch>
            <a:fillRect/>
          </a:stretch>
        </p:blipFill>
        <p:spPr>
          <a:xfrm>
            <a:off x="1183450" y="5149927"/>
            <a:ext cx="3664912" cy="1388850"/>
          </a:xfrm>
          <a:prstGeom prst="rect">
            <a:avLst/>
          </a:prstGeom>
          <a:noFill/>
          <a:ln>
            <a:noFill/>
          </a:ln>
        </p:spPr>
      </p:pic>
      <p:pic>
        <p:nvPicPr>
          <p:cNvPr id="475" name="Google Shape;475;g327d5935aee_1_44"/>
          <p:cNvPicPr preferRelativeResize="0"/>
          <p:nvPr/>
        </p:nvPicPr>
        <p:blipFill>
          <a:blip r:embed="rId6">
            <a:alphaModFix/>
          </a:blip>
          <a:stretch>
            <a:fillRect/>
          </a:stretch>
        </p:blipFill>
        <p:spPr>
          <a:xfrm>
            <a:off x="5181763" y="5149952"/>
            <a:ext cx="4040762" cy="109495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27d5935aee_1_92"/>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6.</a:t>
            </a:r>
            <a:r>
              <a:rPr b="1" lang="fr-FR" sz="1900"/>
              <a:t>2</a:t>
            </a:r>
            <a:r>
              <a:rPr b="1" lang="fr-FR" sz="2400"/>
              <a:t> </a:t>
            </a:r>
            <a:r>
              <a:rPr b="1" lang="fr-FR" sz="2400"/>
              <a:t>Interprétabilité des résultats du modèle retenu</a:t>
            </a:r>
            <a:endParaRPr b="1" sz="2400"/>
          </a:p>
        </p:txBody>
      </p:sp>
      <p:sp>
        <p:nvSpPr>
          <p:cNvPr id="481" name="Google Shape;481;g327d5935aee_1_92"/>
          <p:cNvSpPr txBox="1"/>
          <p:nvPr>
            <p:ph idx="1" type="body"/>
          </p:nvPr>
        </p:nvSpPr>
        <p:spPr>
          <a:xfrm>
            <a:off x="528663" y="863900"/>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SzPts val="1440"/>
              <a:buNone/>
            </a:pPr>
            <a:r>
              <a:rPr b="1" i="1" lang="fr-FR" sz="1500">
                <a:solidFill>
                  <a:schemeClr val="dk1"/>
                </a:solidFill>
                <a:highlight>
                  <a:schemeClr val="lt1"/>
                </a:highlight>
              </a:rPr>
              <a:t>Temps de trajet moyen</a:t>
            </a:r>
            <a:endParaRPr b="1" i="1" sz="1500">
              <a:solidFill>
                <a:schemeClr val="dk1"/>
              </a:solidFill>
              <a:highlight>
                <a:schemeClr val="lt1"/>
              </a:highlight>
            </a:endParaRPr>
          </a:p>
          <a:p>
            <a:pPr indent="0" lvl="0" marL="457200" rtl="0" algn="just">
              <a:lnSpc>
                <a:spcPct val="115000"/>
              </a:lnSpc>
              <a:spcBef>
                <a:spcPts val="0"/>
              </a:spcBef>
              <a:spcAft>
                <a:spcPts val="0"/>
              </a:spcAft>
              <a:buSzPts val="1440"/>
              <a:buNone/>
            </a:pPr>
            <a:r>
              <a:t/>
            </a:r>
            <a:endParaRPr b="1" sz="1400">
              <a:solidFill>
                <a:schemeClr val="dk1"/>
              </a:solidFill>
              <a:highlight>
                <a:schemeClr val="lt1"/>
              </a:highlight>
            </a:endParaRPr>
          </a:p>
          <a:p>
            <a:pPr indent="0" lvl="0" marL="914400" rtl="0" algn="just">
              <a:lnSpc>
                <a:spcPct val="115000"/>
              </a:lnSpc>
              <a:spcBef>
                <a:spcPts val="0"/>
              </a:spcBef>
              <a:spcAft>
                <a:spcPts val="0"/>
              </a:spcAft>
              <a:buSzPts val="1440"/>
              <a:buNone/>
            </a:pPr>
            <a:r>
              <a:t/>
            </a:r>
            <a:endParaRPr b="1" sz="1400">
              <a:solidFill>
                <a:schemeClr val="dk1"/>
              </a:solidFill>
              <a:highlight>
                <a:srgbClr val="FFFF00"/>
              </a:highlight>
            </a:endParaRPr>
          </a:p>
        </p:txBody>
      </p:sp>
      <p:pic>
        <p:nvPicPr>
          <p:cNvPr id="482" name="Google Shape;482;g327d5935aee_1_92"/>
          <p:cNvPicPr preferRelativeResize="0"/>
          <p:nvPr/>
        </p:nvPicPr>
        <p:blipFill>
          <a:blip r:embed="rId3">
            <a:alphaModFix/>
          </a:blip>
          <a:stretch>
            <a:fillRect/>
          </a:stretch>
        </p:blipFill>
        <p:spPr>
          <a:xfrm>
            <a:off x="1564452" y="1538775"/>
            <a:ext cx="2890027" cy="3438776"/>
          </a:xfrm>
          <a:prstGeom prst="rect">
            <a:avLst/>
          </a:prstGeom>
          <a:noFill/>
          <a:ln>
            <a:noFill/>
          </a:ln>
        </p:spPr>
      </p:pic>
      <p:pic>
        <p:nvPicPr>
          <p:cNvPr id="483" name="Google Shape;483;g327d5935aee_1_92"/>
          <p:cNvPicPr preferRelativeResize="0"/>
          <p:nvPr/>
        </p:nvPicPr>
        <p:blipFill>
          <a:blip r:embed="rId4">
            <a:alphaModFix/>
          </a:blip>
          <a:stretch>
            <a:fillRect/>
          </a:stretch>
        </p:blipFill>
        <p:spPr>
          <a:xfrm>
            <a:off x="5323952" y="1538775"/>
            <a:ext cx="2831482" cy="3438776"/>
          </a:xfrm>
          <a:prstGeom prst="rect">
            <a:avLst/>
          </a:prstGeom>
          <a:noFill/>
          <a:ln>
            <a:noFill/>
          </a:ln>
        </p:spPr>
      </p:pic>
      <p:pic>
        <p:nvPicPr>
          <p:cNvPr id="484" name="Google Shape;484;g327d5935aee_1_92"/>
          <p:cNvPicPr preferRelativeResize="0"/>
          <p:nvPr/>
        </p:nvPicPr>
        <p:blipFill>
          <a:blip r:embed="rId5">
            <a:alphaModFix/>
          </a:blip>
          <a:stretch>
            <a:fillRect/>
          </a:stretch>
        </p:blipFill>
        <p:spPr>
          <a:xfrm>
            <a:off x="1031050" y="5149925"/>
            <a:ext cx="3771548" cy="1320364"/>
          </a:xfrm>
          <a:prstGeom prst="rect">
            <a:avLst/>
          </a:prstGeom>
          <a:noFill/>
          <a:ln>
            <a:noFill/>
          </a:ln>
        </p:spPr>
      </p:pic>
      <p:pic>
        <p:nvPicPr>
          <p:cNvPr id="485" name="Google Shape;485;g327d5935aee_1_92"/>
          <p:cNvPicPr preferRelativeResize="0"/>
          <p:nvPr/>
        </p:nvPicPr>
        <p:blipFill>
          <a:blip r:embed="rId6">
            <a:alphaModFix/>
          </a:blip>
          <a:stretch>
            <a:fillRect/>
          </a:stretch>
        </p:blipFill>
        <p:spPr>
          <a:xfrm>
            <a:off x="5098418" y="5149925"/>
            <a:ext cx="4066182" cy="1337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27d5935aee_1_105"/>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6.</a:t>
            </a:r>
            <a:r>
              <a:rPr b="1" lang="fr-FR" sz="1900"/>
              <a:t>2</a:t>
            </a:r>
            <a:r>
              <a:rPr b="1" lang="fr-FR" sz="2400"/>
              <a:t> </a:t>
            </a:r>
            <a:r>
              <a:rPr b="1" lang="fr-FR" sz="2400"/>
              <a:t>Interprétabilité des résultats du modèle retenu</a:t>
            </a:r>
            <a:endParaRPr b="1" sz="2400"/>
          </a:p>
        </p:txBody>
      </p:sp>
      <p:sp>
        <p:nvSpPr>
          <p:cNvPr id="491" name="Google Shape;491;g327d5935aee_1_105"/>
          <p:cNvSpPr txBox="1"/>
          <p:nvPr>
            <p:ph idx="1" type="body"/>
          </p:nvPr>
        </p:nvSpPr>
        <p:spPr>
          <a:xfrm>
            <a:off x="556938" y="878025"/>
            <a:ext cx="8908800" cy="6146100"/>
          </a:xfrm>
          <a:prstGeom prst="rect">
            <a:avLst/>
          </a:prstGeom>
          <a:noFill/>
          <a:ln>
            <a:noFill/>
          </a:ln>
        </p:spPr>
        <p:txBody>
          <a:bodyPr anchorCtr="0" anchor="t" bIns="45700" lIns="91425" spcFirstLastPara="1" rIns="91425" wrap="square" tIns="45700">
            <a:normAutofit/>
          </a:bodyPr>
          <a:lstStyle/>
          <a:p>
            <a:pPr indent="0" lvl="0" marL="457200" rtl="0" algn="just">
              <a:lnSpc>
                <a:spcPct val="115000"/>
              </a:lnSpc>
              <a:spcBef>
                <a:spcPts val="0"/>
              </a:spcBef>
              <a:spcAft>
                <a:spcPts val="0"/>
              </a:spcAft>
              <a:buSzPts val="1440"/>
              <a:buNone/>
            </a:pPr>
            <a:r>
              <a:rPr b="1" i="1" lang="fr-FR" sz="1500">
                <a:solidFill>
                  <a:schemeClr val="dk1"/>
                </a:solidFill>
                <a:highlight>
                  <a:schemeClr val="lt1"/>
                </a:highlight>
              </a:rPr>
              <a:t>Temps sur site moyen</a:t>
            </a:r>
            <a:endParaRPr b="1" i="1" sz="1500">
              <a:solidFill>
                <a:schemeClr val="dk1"/>
              </a:solidFill>
              <a:highlight>
                <a:schemeClr val="lt1"/>
              </a:highlight>
            </a:endParaRPr>
          </a:p>
          <a:p>
            <a:pPr indent="0" lvl="0" marL="457200" rtl="0" algn="just">
              <a:lnSpc>
                <a:spcPct val="115000"/>
              </a:lnSpc>
              <a:spcBef>
                <a:spcPts val="0"/>
              </a:spcBef>
              <a:spcAft>
                <a:spcPts val="0"/>
              </a:spcAft>
              <a:buSzPts val="1440"/>
              <a:buNone/>
            </a:pPr>
            <a:r>
              <a:t/>
            </a:r>
            <a:endParaRPr b="1" sz="1400">
              <a:solidFill>
                <a:schemeClr val="dk1"/>
              </a:solidFill>
              <a:highlight>
                <a:schemeClr val="lt1"/>
              </a:highlight>
            </a:endParaRPr>
          </a:p>
          <a:p>
            <a:pPr indent="0" lvl="0" marL="914400" rtl="0" algn="just">
              <a:lnSpc>
                <a:spcPct val="115000"/>
              </a:lnSpc>
              <a:spcBef>
                <a:spcPts val="0"/>
              </a:spcBef>
              <a:spcAft>
                <a:spcPts val="0"/>
              </a:spcAft>
              <a:buSzPts val="1440"/>
              <a:buNone/>
            </a:pPr>
            <a:r>
              <a:t/>
            </a:r>
            <a:endParaRPr b="1" sz="1400">
              <a:solidFill>
                <a:schemeClr val="dk1"/>
              </a:solidFill>
              <a:highlight>
                <a:srgbClr val="FFFF00"/>
              </a:highlight>
            </a:endParaRPr>
          </a:p>
        </p:txBody>
      </p:sp>
      <p:pic>
        <p:nvPicPr>
          <p:cNvPr id="492" name="Google Shape;492;g327d5935aee_1_105"/>
          <p:cNvPicPr preferRelativeResize="0"/>
          <p:nvPr/>
        </p:nvPicPr>
        <p:blipFill>
          <a:blip r:embed="rId3">
            <a:alphaModFix/>
          </a:blip>
          <a:stretch>
            <a:fillRect/>
          </a:stretch>
        </p:blipFill>
        <p:spPr>
          <a:xfrm>
            <a:off x="1564454" y="1538775"/>
            <a:ext cx="3200025" cy="2669396"/>
          </a:xfrm>
          <a:prstGeom prst="rect">
            <a:avLst/>
          </a:prstGeom>
          <a:noFill/>
          <a:ln>
            <a:noFill/>
          </a:ln>
        </p:spPr>
      </p:pic>
      <p:pic>
        <p:nvPicPr>
          <p:cNvPr id="493" name="Google Shape;493;g327d5935aee_1_105"/>
          <p:cNvPicPr preferRelativeResize="0"/>
          <p:nvPr/>
        </p:nvPicPr>
        <p:blipFill>
          <a:blip r:embed="rId4">
            <a:alphaModFix/>
          </a:blip>
          <a:stretch>
            <a:fillRect/>
          </a:stretch>
        </p:blipFill>
        <p:spPr>
          <a:xfrm>
            <a:off x="5323950" y="1538775"/>
            <a:ext cx="3094056" cy="2669400"/>
          </a:xfrm>
          <a:prstGeom prst="rect">
            <a:avLst/>
          </a:prstGeom>
          <a:noFill/>
          <a:ln>
            <a:noFill/>
          </a:ln>
        </p:spPr>
      </p:pic>
      <p:pic>
        <p:nvPicPr>
          <p:cNvPr id="494" name="Google Shape;494;g327d5935aee_1_105"/>
          <p:cNvPicPr preferRelativeResize="0"/>
          <p:nvPr/>
        </p:nvPicPr>
        <p:blipFill>
          <a:blip r:embed="rId5">
            <a:alphaModFix/>
          </a:blip>
          <a:stretch>
            <a:fillRect/>
          </a:stretch>
        </p:blipFill>
        <p:spPr>
          <a:xfrm>
            <a:off x="1183450" y="4921325"/>
            <a:ext cx="3618188" cy="1540225"/>
          </a:xfrm>
          <a:prstGeom prst="rect">
            <a:avLst/>
          </a:prstGeom>
          <a:noFill/>
          <a:ln>
            <a:noFill/>
          </a:ln>
        </p:spPr>
      </p:pic>
      <p:pic>
        <p:nvPicPr>
          <p:cNvPr id="495" name="Google Shape;495;g327d5935aee_1_105"/>
          <p:cNvPicPr preferRelativeResize="0"/>
          <p:nvPr/>
        </p:nvPicPr>
        <p:blipFill>
          <a:blip r:embed="rId6">
            <a:alphaModFix/>
          </a:blip>
          <a:stretch>
            <a:fillRect/>
          </a:stretch>
        </p:blipFill>
        <p:spPr>
          <a:xfrm>
            <a:off x="5391798" y="4921326"/>
            <a:ext cx="3772803" cy="15402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27dde6ad36_2_6"/>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7</a:t>
            </a:r>
            <a:r>
              <a:rPr b="1" i="1" lang="fr-FR" sz="2400" u="sng"/>
              <a:t>. Conclusion</a:t>
            </a:r>
            <a:endParaRPr b="1" i="1" sz="2400" u="sng"/>
          </a:p>
          <a:p>
            <a:pPr indent="0" lvl="0" marL="0" rtl="0" algn="ctr">
              <a:lnSpc>
                <a:spcPct val="90000"/>
              </a:lnSpc>
              <a:spcBef>
                <a:spcPts val="0"/>
              </a:spcBef>
              <a:spcAft>
                <a:spcPts val="0"/>
              </a:spcAft>
              <a:buClr>
                <a:schemeClr val="dk1"/>
              </a:buClr>
              <a:buSzPts val="4400"/>
              <a:buFont typeface="Play"/>
              <a:buNone/>
            </a:pPr>
            <a:r>
              <a:t/>
            </a:r>
            <a:endParaRPr b="1"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27872c6801_0_19"/>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7.</a:t>
            </a:r>
            <a:r>
              <a:rPr b="1" lang="fr-FR" sz="2400"/>
              <a:t> Conclusion</a:t>
            </a:r>
            <a:endParaRPr b="1" sz="2400"/>
          </a:p>
        </p:txBody>
      </p:sp>
      <p:sp>
        <p:nvSpPr>
          <p:cNvPr id="506" name="Google Shape;506;g327872c6801_0_19"/>
          <p:cNvSpPr txBox="1"/>
          <p:nvPr>
            <p:ph idx="1" type="body"/>
          </p:nvPr>
        </p:nvSpPr>
        <p:spPr>
          <a:xfrm>
            <a:off x="556950" y="878025"/>
            <a:ext cx="8908800" cy="5979900"/>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15000"/>
              </a:lnSpc>
              <a:spcBef>
                <a:spcPts val="0"/>
              </a:spcBef>
              <a:spcAft>
                <a:spcPts val="0"/>
              </a:spcAft>
              <a:buNone/>
            </a:pPr>
            <a:r>
              <a:rPr b="1" lang="fr-FR" sz="1400">
                <a:solidFill>
                  <a:schemeClr val="dk1"/>
                </a:solidFill>
                <a:highlight>
                  <a:schemeClr val="lt1"/>
                </a:highlight>
              </a:rPr>
              <a:t>Difficultés rencontrées lors du projet</a:t>
            </a:r>
            <a:endParaRPr b="1" sz="1400">
              <a:solidFill>
                <a:schemeClr val="dk1"/>
              </a:solidFill>
              <a:highlight>
                <a:schemeClr val="lt1"/>
              </a:highligh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Données</a:t>
            </a:r>
            <a:endParaRPr b="1" sz="14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V</a:t>
            </a:r>
            <a:r>
              <a:rPr lang="fr-FR" sz="1100">
                <a:solidFill>
                  <a:schemeClr val="dk1"/>
                </a:solidFill>
                <a:highlight>
                  <a:schemeClr val="lt1"/>
                </a:highlight>
              </a:rPr>
              <a:t>olumétrie des données : </a:t>
            </a:r>
            <a:r>
              <a:rPr lang="fr-FR" sz="1100">
                <a:solidFill>
                  <a:schemeClr val="dk1"/>
                </a:solidFill>
                <a:highlight>
                  <a:schemeClr val="lt1"/>
                </a:highlight>
              </a:rPr>
              <a:t>2 millions de lignes, dans 5 jeux de données à agréger</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C</a:t>
            </a:r>
            <a:r>
              <a:rPr lang="fr-FR" sz="1100">
                <a:solidFill>
                  <a:schemeClr val="dk1"/>
                </a:solidFill>
                <a:highlight>
                  <a:schemeClr val="lt1"/>
                </a:highlight>
              </a:rPr>
              <a:t>ompréhension  des variables (en anglais) et de leurs pertinences</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3 types de temps : préparation, trajets, interventions, donc 3 cibles différentes</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Ces types de temps n’ont pas les mêmes données explicatives, d’où la création de 3 datasets différents</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Chaque cible a un écart type relativement important mais logique, les temps ne sont pas toujours homogènes</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Beau</a:t>
            </a:r>
            <a:r>
              <a:rPr lang="fr-FR" sz="1100">
                <a:solidFill>
                  <a:schemeClr val="dk1"/>
                </a:solidFill>
                <a:highlight>
                  <a:schemeClr val="lt1"/>
                </a:highlight>
              </a:rPr>
              <a:t>coup de données typées “Fausses alarmes”, et les données ne distinguent pas les données “Alarmes” et “Fausses alarmes”/”</a:t>
            </a:r>
            <a:r>
              <a:rPr lang="fr-FR" sz="1100">
                <a:solidFill>
                  <a:schemeClr val="dk1"/>
                </a:solidFill>
                <a:highlight>
                  <a:schemeClr val="lt1"/>
                </a:highlight>
              </a:rPr>
              <a:t>Incendies</a:t>
            </a:r>
            <a:r>
              <a:rPr lang="fr-FR" sz="1100">
                <a:solidFill>
                  <a:schemeClr val="dk1"/>
                </a:solidFill>
                <a:highlight>
                  <a:schemeClr val="lt1"/>
                </a:highlight>
              </a:rPr>
              <a:t>”. Il aurait été intéressant de prédire le taux risque de fausses alarmes à partir des “Alarmes” et des temps en fonctions.</a:t>
            </a:r>
            <a:endParaRPr sz="1100">
              <a:solidFill>
                <a:schemeClr val="dk1"/>
              </a:solidFill>
              <a:highlight>
                <a:schemeClr val="lt1"/>
              </a:highlight>
            </a:endParaRPr>
          </a:p>
          <a:p>
            <a:pPr indent="0" lvl="0" marL="1371600" rtl="0" algn="just">
              <a:lnSpc>
                <a:spcPct val="115000"/>
              </a:lnSpc>
              <a:spcBef>
                <a:spcPts val="0"/>
              </a:spcBef>
              <a:spcAft>
                <a:spcPts val="0"/>
              </a:spcAft>
              <a:buNone/>
            </a:pPr>
            <a:r>
              <a:t/>
            </a:r>
            <a:endParaRPr b="1" sz="1000">
              <a:solidFill>
                <a:schemeClr val="dk1"/>
              </a:solidFill>
              <a:highlight>
                <a:srgbClr val="FFFF00"/>
              </a:highlight>
            </a:endParaRPr>
          </a:p>
          <a:p>
            <a:pPr indent="-317500" lvl="0" marL="45720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ML</a:t>
            </a:r>
            <a:endParaRPr b="1" sz="1000">
              <a:solidFill>
                <a:schemeClr val="dk1"/>
              </a:solidFill>
              <a:highlight>
                <a:srgbClr val="FFFF00"/>
              </a:highlight>
            </a:endParaRPr>
          </a:p>
          <a:p>
            <a:pPr indent="-292100" lvl="1" marL="914400" marR="0" rtl="0" algn="just">
              <a:lnSpc>
                <a:spcPct val="115000"/>
              </a:lnSpc>
              <a:spcBef>
                <a:spcPts val="0"/>
              </a:spcBef>
              <a:spcAft>
                <a:spcPts val="0"/>
              </a:spcAft>
              <a:buClr>
                <a:schemeClr val="dk1"/>
              </a:buClr>
              <a:buSzPts val="1000"/>
              <a:buChar char="○"/>
            </a:pPr>
            <a:r>
              <a:rPr lang="fr-FR" sz="1000">
                <a:solidFill>
                  <a:schemeClr val="dk1"/>
                </a:solidFill>
                <a:highlight>
                  <a:schemeClr val="lt1"/>
                </a:highlight>
              </a:rPr>
              <a:t>I</a:t>
            </a:r>
            <a:r>
              <a:rPr lang="fr-FR" sz="1100">
                <a:solidFill>
                  <a:schemeClr val="dk1"/>
                </a:solidFill>
                <a:highlight>
                  <a:schemeClr val="lt1"/>
                </a:highlight>
              </a:rPr>
              <a:t>nterrogations sur les bons choix de modèle, sur l’impact de l’importance donnée aux </a:t>
            </a:r>
            <a:r>
              <a:rPr lang="fr-FR" sz="1100">
                <a:solidFill>
                  <a:schemeClr val="dk1"/>
                </a:solidFill>
                <a:highlight>
                  <a:schemeClr val="lt1"/>
                </a:highlight>
              </a:rPr>
              <a:t>caractéristiques (poids), si la discrétisation de la cible (et donc le passage à une classification) serait plus efficace : Nous avons passé pas mal de temps à tester différentes solutions (long mais instructif). Sachant qu’il faut du temps pour coder et lancer les différents entraînements (LazyPredict et GridSearch régression et classification, équilibrage du dataset après discrétisation manuelle, tests avec des poids customs)</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Difficulté avec les outils AutoML : AutoSKLearn ne fonctionne que sur Linux (solutionné par une VM), impossible de faire fonctionner TPOT</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Interrogation pour choisir les bons encodeurs nominaux</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Travail et entrainement des 3 cibles</a:t>
            </a:r>
            <a:endParaRPr sz="1100">
              <a:solidFill>
                <a:schemeClr val="dk1"/>
              </a:solidFill>
              <a:highlight>
                <a:schemeClr val="lt1"/>
              </a:highlight>
            </a:endParaRPr>
          </a:p>
          <a:p>
            <a:pPr indent="0" lvl="0" marL="0" rtl="0" algn="just">
              <a:lnSpc>
                <a:spcPct val="115000"/>
              </a:lnSpc>
              <a:spcBef>
                <a:spcPts val="0"/>
              </a:spcBef>
              <a:spcAft>
                <a:spcPts val="0"/>
              </a:spcAft>
              <a:buSzPts val="1440"/>
              <a:buNone/>
            </a:pPr>
            <a:r>
              <a:t/>
            </a:r>
            <a:endParaRPr b="1" sz="1000">
              <a:solidFill>
                <a:schemeClr val="dk1"/>
              </a:solidFill>
              <a:highlight>
                <a:srgbClr val="FFFF00"/>
              </a:highligh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Organisationnel</a:t>
            </a:r>
            <a:endParaRPr b="1" sz="1000">
              <a:solidFill>
                <a:schemeClr val="dk1"/>
              </a:solidFill>
              <a:highlight>
                <a:srgbClr val="FFFF00"/>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Prise en main des outils tels que VSCode et manque de pratique en programmation python</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Le séquencement des chapitres de la formation n'était pas toujours en adéquation avec le rythme du projet, et il aurait été bénéfique que c</a:t>
            </a:r>
            <a:r>
              <a:rPr lang="fr-FR" sz="1100">
                <a:solidFill>
                  <a:schemeClr val="dk1"/>
                </a:solidFill>
              </a:rPr>
              <a:t>ertains sujets soient traités plus tôt pour faciliter notre progression</a:t>
            </a:r>
            <a:endParaRPr i="1" sz="991">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891">
              <a:solidFill>
                <a:schemeClr val="dk1"/>
              </a:solidFill>
              <a:latin typeface="Montserrat"/>
              <a:ea typeface="Montserrat"/>
              <a:cs typeface="Montserrat"/>
              <a:sym typeface="Montserrat"/>
            </a:endParaRPr>
          </a:p>
          <a:p>
            <a:pPr indent="-317500" lvl="0" marL="457200" marR="0" rtl="0" algn="just">
              <a:lnSpc>
                <a:spcPct val="115000"/>
              </a:lnSpc>
              <a:spcBef>
                <a:spcPts val="0"/>
              </a:spcBef>
              <a:spcAft>
                <a:spcPts val="0"/>
              </a:spcAft>
              <a:buClr>
                <a:schemeClr val="dk1"/>
              </a:buClr>
              <a:buSzPts val="1400"/>
              <a:buChar char="●"/>
            </a:pPr>
            <a:r>
              <a:rPr b="1" lang="fr-FR" sz="1400">
                <a:solidFill>
                  <a:schemeClr val="dk1"/>
                </a:solidFill>
                <a:highlight>
                  <a:schemeClr val="lt1"/>
                </a:highlight>
              </a:rPr>
              <a:t>Bilan</a:t>
            </a:r>
            <a:endParaRPr b="1" sz="891">
              <a:solidFill>
                <a:srgbClr val="5930F2"/>
              </a:solidFill>
              <a:latin typeface="Montserrat"/>
              <a:ea typeface="Montserrat"/>
              <a:cs typeface="Montserrat"/>
              <a:sym typeface="Montserra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Nous avons faits beaucoup de tests et nous avons choisi notre </a:t>
            </a:r>
            <a:r>
              <a:rPr lang="fr-FR" sz="1100">
                <a:solidFill>
                  <a:schemeClr val="dk1"/>
                </a:solidFill>
                <a:highlight>
                  <a:schemeClr val="lt1"/>
                </a:highlight>
              </a:rPr>
              <a:t>modèle 🎉</a:t>
            </a:r>
            <a:endParaRPr sz="1100">
              <a:solidFill>
                <a:schemeClr val="dk1"/>
              </a:solidFill>
              <a:highlight>
                <a:schemeClr val="lt1"/>
              </a:highlight>
            </a:endParaRPr>
          </a:p>
          <a:p>
            <a:pPr indent="-298450" lvl="1" marL="914400" marR="0" rtl="0" algn="just">
              <a:lnSpc>
                <a:spcPct val="115000"/>
              </a:lnSpc>
              <a:spcBef>
                <a:spcPts val="0"/>
              </a:spcBef>
              <a:spcAft>
                <a:spcPts val="0"/>
              </a:spcAft>
              <a:buClr>
                <a:schemeClr val="dk1"/>
              </a:buClr>
              <a:buSzPts val="1100"/>
              <a:buChar char="○"/>
            </a:pPr>
            <a:r>
              <a:rPr lang="fr-FR" sz="1100">
                <a:solidFill>
                  <a:schemeClr val="dk1"/>
                </a:solidFill>
                <a:highlight>
                  <a:schemeClr val="lt1"/>
                </a:highlight>
              </a:rPr>
              <a:t>La régression fonctionne correctement, les temps prévus par cible sont bien </a:t>
            </a:r>
            <a:r>
              <a:rPr lang="fr-FR" sz="1100">
                <a:solidFill>
                  <a:schemeClr val="dk1"/>
                </a:solidFill>
                <a:highlight>
                  <a:schemeClr val="lt1"/>
                </a:highlight>
              </a:rPr>
              <a:t>évidemment</a:t>
            </a:r>
            <a:r>
              <a:rPr lang="fr-FR" sz="1100">
                <a:solidFill>
                  <a:schemeClr val="dk1"/>
                </a:solidFill>
                <a:highlight>
                  <a:schemeClr val="lt1"/>
                </a:highlight>
              </a:rPr>
              <a:t> approximatifs compte tenu du type de cible. Pour les prédictions réalisées par le modèle nous connaissons </a:t>
            </a:r>
            <a:r>
              <a:rPr lang="fr-FR" sz="1100">
                <a:solidFill>
                  <a:schemeClr val="dk1"/>
                </a:solidFill>
                <a:highlight>
                  <a:schemeClr val="lt1"/>
                </a:highlight>
              </a:rPr>
              <a:t>les approximations</a:t>
            </a:r>
            <a:r>
              <a:rPr lang="fr-FR" sz="1100">
                <a:solidFill>
                  <a:schemeClr val="dk1"/>
                </a:solidFill>
                <a:highlight>
                  <a:schemeClr val="lt1"/>
                </a:highlight>
              </a:rPr>
              <a:t> (plus ou moins tant de temps) par les MAE/RMSE.</a:t>
            </a:r>
            <a:endParaRPr b="1" sz="1500">
              <a:solidFill>
                <a:schemeClr val="dk1"/>
              </a:solidFill>
              <a:highlight>
                <a:srgbClr val="FFFF00"/>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27872c6801_0_31"/>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700" u="sng"/>
              <a:t>Annexes</a:t>
            </a:r>
            <a:endParaRPr b="1" i="1" sz="2700" u="sng"/>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27dde6ad36_2_0"/>
          <p:cNvSpPr txBox="1"/>
          <p:nvPr>
            <p:ph type="title"/>
          </p:nvPr>
        </p:nvSpPr>
        <p:spPr>
          <a:xfrm>
            <a:off x="838200" y="0"/>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Description du code</a:t>
            </a:r>
            <a:endParaRPr b="1" sz="2400"/>
          </a:p>
        </p:txBody>
      </p:sp>
      <p:sp>
        <p:nvSpPr>
          <p:cNvPr id="517" name="Google Shape;517;g327dde6ad36_2_0"/>
          <p:cNvSpPr txBox="1"/>
          <p:nvPr>
            <p:ph idx="1" type="body"/>
          </p:nvPr>
        </p:nvSpPr>
        <p:spPr>
          <a:xfrm>
            <a:off x="556938" y="725625"/>
            <a:ext cx="8908800" cy="61461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440"/>
              <a:buNone/>
            </a:pPr>
            <a:r>
              <a:rPr b="1" i="1" lang="fr-FR" sz="1600">
                <a:solidFill>
                  <a:schemeClr val="dk1"/>
                </a:solidFill>
                <a:highlight>
                  <a:schemeClr val="lt1"/>
                </a:highlight>
              </a:rPr>
              <a:t>Description des fichiers de code</a:t>
            </a:r>
            <a:endParaRPr b="1" i="1" sz="1600">
              <a:solidFill>
                <a:schemeClr val="dk1"/>
              </a:solidFill>
              <a:highlight>
                <a:schemeClr val="lt1"/>
              </a:highlight>
            </a:endParaRPr>
          </a:p>
          <a:p>
            <a:pPr indent="0" lvl="0" marL="457200" rtl="0" algn="just">
              <a:lnSpc>
                <a:spcPct val="115000"/>
              </a:lnSpc>
              <a:spcBef>
                <a:spcPts val="0"/>
              </a:spcBef>
              <a:spcAft>
                <a:spcPts val="0"/>
              </a:spcAft>
              <a:buSzPts val="1440"/>
              <a:buNone/>
            </a:pPr>
            <a:r>
              <a:t/>
            </a:r>
            <a:endParaRPr b="1" sz="1400">
              <a:solidFill>
                <a:schemeClr val="dk1"/>
              </a:solidFill>
              <a:highlight>
                <a:schemeClr val="lt1"/>
              </a:highlight>
            </a:endParaRPr>
          </a:p>
          <a:p>
            <a:pPr indent="0" lvl="0" marL="0" rtl="0" algn="just">
              <a:lnSpc>
                <a:spcPct val="115000"/>
              </a:lnSpc>
              <a:spcBef>
                <a:spcPts val="2000"/>
              </a:spcBef>
              <a:spcAft>
                <a:spcPts val="600"/>
              </a:spcAft>
              <a:buSzPts val="1100"/>
              <a:buNone/>
            </a:pPr>
            <a:r>
              <a:t/>
            </a:r>
            <a:endParaRPr b="1" sz="1400">
              <a:solidFill>
                <a:schemeClr val="dk1"/>
              </a:solidFill>
              <a:highlight>
                <a:srgbClr val="FFFF00"/>
              </a:highlight>
            </a:endParaRPr>
          </a:p>
        </p:txBody>
      </p:sp>
      <p:graphicFrame>
        <p:nvGraphicFramePr>
          <p:cNvPr id="518" name="Google Shape;518;g327dde6ad36_2_0"/>
          <p:cNvGraphicFramePr/>
          <p:nvPr/>
        </p:nvGraphicFramePr>
        <p:xfrm>
          <a:off x="2339950" y="1158275"/>
          <a:ext cx="3000000" cy="3000000"/>
        </p:xfrm>
        <a:graphic>
          <a:graphicData uri="http://schemas.openxmlformats.org/drawingml/2006/table">
            <a:tbl>
              <a:tblPr>
                <a:noFill/>
                <a:tableStyleId>{66906E8A-7707-44FA-888A-FC8DF8DB5E13}</a:tableStyleId>
              </a:tblPr>
              <a:tblGrid>
                <a:gridCol w="2271750"/>
                <a:gridCol w="4001025"/>
              </a:tblGrid>
              <a:tr h="219400">
                <a:tc>
                  <a:txBody>
                    <a:bodyPr/>
                    <a:lstStyle/>
                    <a:p>
                      <a:pPr indent="0" lvl="0" marL="0" rtl="0" algn="l">
                        <a:lnSpc>
                          <a:spcPct val="115000"/>
                        </a:lnSpc>
                        <a:spcBef>
                          <a:spcPts val="0"/>
                        </a:spcBef>
                        <a:spcAft>
                          <a:spcPts val="0"/>
                        </a:spcAft>
                        <a:buNone/>
                      </a:pPr>
                      <a:r>
                        <a:rPr b="1" lang="fr-FR" sz="800">
                          <a:solidFill>
                            <a:schemeClr val="lt1"/>
                          </a:solidFill>
                        </a:rPr>
                        <a:t>Exploration, pré processing partiel</a:t>
                      </a:r>
                      <a:endParaRPr b="1" sz="800">
                        <a:solidFill>
                          <a:schemeClr val="lt1"/>
                        </a:solidFill>
                        <a:highlight>
                          <a:srgbClr val="39525E"/>
                        </a:highlight>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rPr lang="fr-FR" sz="800">
                          <a:latin typeface="Calibri"/>
                          <a:ea typeface="Calibri"/>
                          <a:cs typeface="Calibri"/>
                          <a:sym typeface="Calibri"/>
                        </a:rPr>
                        <a:t> </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Explore Incidents.ipynb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Préparation Incidents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Explore Mobilisations.ipynb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Préparation Mobilisations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Explore Merge.ipynb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Merge des 2 fichiers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Dataviz.ipynb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Visualisation des données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Rapports Exploration</a:t>
                      </a:r>
                      <a:r>
                        <a:rPr lang="fr-FR" sz="800">
                          <a:solidFill>
                            <a:schemeClr val="dk1"/>
                          </a:solidFill>
                        </a:rPr>
                        <a:t>.ipynb</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Rapport </a:t>
                      </a:r>
                      <a:r>
                        <a:rPr lang="fr-FR" sz="800"/>
                        <a:t>d'exploration</a:t>
                      </a:r>
                      <a:r>
                        <a:rPr lang="fr-FR" sz="800"/>
                        <a:t> des données</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b="1" lang="fr-FR" sz="800">
                          <a:solidFill>
                            <a:schemeClr val="lt1"/>
                          </a:solidFill>
                        </a:rPr>
                        <a:t>Pré Processing complet</a:t>
                      </a:r>
                      <a:endParaRPr b="1"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rPr lang="fr-FR" sz="800">
                          <a:latin typeface="Calibri"/>
                          <a:ea typeface="Calibri"/>
                          <a:cs typeface="Calibri"/>
                          <a:sym typeface="Calibri"/>
                        </a:rPr>
                        <a:t> </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PreProcessing Temp Prepare.ipynb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Ebauche du Pré Processing</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PreProcessing 1 Data.ipynb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Préparation et merge</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90750">
                <a:tc>
                  <a:txBody>
                    <a:bodyPr/>
                    <a:lstStyle/>
                    <a:p>
                      <a:pPr indent="0" lvl="0" marL="0" rtl="0" algn="l">
                        <a:lnSpc>
                          <a:spcPct val="115000"/>
                        </a:lnSpc>
                        <a:spcBef>
                          <a:spcPts val="0"/>
                        </a:spcBef>
                        <a:spcAft>
                          <a:spcPts val="0"/>
                        </a:spcAft>
                        <a:buNone/>
                      </a:pPr>
                      <a:r>
                        <a:rPr lang="fr-FR" sz="800"/>
                        <a:t>PreProcessing 2 Reduce categories.ipynb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Réduction des valeurs catégorielles par Anova</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90750">
                <a:tc>
                  <a:txBody>
                    <a:bodyPr/>
                    <a:lstStyle/>
                    <a:p>
                      <a:pPr indent="0" lvl="0" marL="0" rtl="0" algn="l">
                        <a:lnSpc>
                          <a:spcPct val="115000"/>
                        </a:lnSpc>
                        <a:spcBef>
                          <a:spcPts val="0"/>
                        </a:spcBef>
                        <a:spcAft>
                          <a:spcPts val="0"/>
                        </a:spcAft>
                        <a:buNone/>
                      </a:pPr>
                      <a:r>
                        <a:rPr lang="fr-FR" sz="800"/>
                        <a:t>PreProcessing 3 Finalize 3 Datasets.ipynb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Création des 3 datasets finaux prêt pour le ML</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t/>
                      </a:r>
                      <a:endParaRPr b="1" sz="800"/>
                    </a:p>
                    <a:p>
                      <a:pPr indent="0" lvl="0" marL="0" rtl="0" algn="l">
                        <a:lnSpc>
                          <a:spcPct val="115000"/>
                        </a:lnSpc>
                        <a:spcBef>
                          <a:spcPts val="0"/>
                        </a:spcBef>
                        <a:spcAft>
                          <a:spcPts val="0"/>
                        </a:spcAft>
                        <a:buNone/>
                      </a:pPr>
                      <a:r>
                        <a:rPr b="1" lang="fr-FR" sz="800">
                          <a:solidFill>
                            <a:schemeClr val="lt1"/>
                          </a:solidFill>
                        </a:rPr>
                        <a:t>Machine Learning</a:t>
                      </a:r>
                      <a:endParaRPr b="1"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rPr lang="fr-FR" sz="800">
                          <a:latin typeface="Calibri"/>
                          <a:ea typeface="Calibri"/>
                          <a:cs typeface="Calibri"/>
                          <a:sym typeface="Calibri"/>
                        </a:rPr>
                        <a:t> </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ML Regression AutoSkLearn.ipynb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AutoML par AutoSkLearn</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ML Regression.ipynb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Intégralités des différents Test avec la régression</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lang="fr-FR" sz="800"/>
                        <a:t>ML Classification.ipynb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FR" sz="800"/>
                        <a:t>Intégralités des différents Test avec la classification</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tcPr>
                </a:tc>
              </a:tr>
              <a:tr h="219400">
                <a:tc>
                  <a:txBody>
                    <a:bodyPr/>
                    <a:lstStyle/>
                    <a:p>
                      <a:pPr indent="0" lvl="0" marL="0" rtl="0" algn="l">
                        <a:lnSpc>
                          <a:spcPct val="115000"/>
                        </a:lnSpc>
                        <a:spcBef>
                          <a:spcPts val="0"/>
                        </a:spcBef>
                        <a:spcAft>
                          <a:spcPts val="0"/>
                        </a:spcAft>
                        <a:buNone/>
                      </a:pPr>
                      <a:r>
                        <a:rPr b="1" lang="fr-FR" sz="800">
                          <a:solidFill>
                            <a:schemeClr val="lt1"/>
                          </a:solidFill>
                        </a:rPr>
                        <a:t>Deep Learning</a:t>
                      </a:r>
                      <a:endParaRPr b="1"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rPr lang="fr-FR" sz="800">
                          <a:latin typeface="Calibri"/>
                          <a:ea typeface="Calibri"/>
                          <a:cs typeface="Calibri"/>
                          <a:sym typeface="Calibri"/>
                        </a:rPr>
                        <a:t> </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Deep Learning.ipynb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FR" sz="800"/>
                        <a:t>Entrainement d'une régression avec Pytorch</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r>
              <a:tr h="219400">
                <a:tc>
                  <a:txBody>
                    <a:bodyPr/>
                    <a:lstStyle/>
                    <a:p>
                      <a:pPr indent="0" lvl="0" marL="0" rtl="0" algn="l">
                        <a:lnSpc>
                          <a:spcPct val="115000"/>
                        </a:lnSpc>
                        <a:spcBef>
                          <a:spcPts val="0"/>
                        </a:spcBef>
                        <a:spcAft>
                          <a:spcPts val="0"/>
                        </a:spcAft>
                        <a:buNone/>
                      </a:pPr>
                      <a:r>
                        <a:rPr b="1" lang="fr-FR" sz="800">
                          <a:solidFill>
                            <a:schemeClr val="lt1"/>
                          </a:solidFill>
                        </a:rPr>
                        <a:t>Modèle final</a:t>
                      </a:r>
                      <a:endParaRPr b="1"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rPr lang="fr-FR" sz="800">
                          <a:latin typeface="Calibri"/>
                          <a:ea typeface="Calibri"/>
                          <a:cs typeface="Calibri"/>
                          <a:sym typeface="Calibri"/>
                        </a:rPr>
                        <a:t> </a:t>
                      </a:r>
                      <a:endParaRPr sz="800">
                        <a:latin typeface="Calibri"/>
                        <a:ea typeface="Calibri"/>
                        <a:cs typeface="Calibri"/>
                        <a:sym typeface="Calibri"/>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ML Train XGBoost Regressor.ipynb</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FR" sz="800"/>
                        <a:t>Entraînement et sérialisation du modèle final XGBoost</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r>
              <a:tr h="219400">
                <a:tc>
                  <a:txBody>
                    <a:bodyPr/>
                    <a:lstStyle/>
                    <a:p>
                      <a:pPr indent="0" lvl="0" marL="0" marR="0" rtl="0" algn="l">
                        <a:lnSpc>
                          <a:spcPct val="115000"/>
                        </a:lnSpc>
                        <a:spcBef>
                          <a:spcPts val="0"/>
                        </a:spcBef>
                        <a:spcAft>
                          <a:spcPts val="0"/>
                        </a:spcAft>
                        <a:buNone/>
                      </a:pPr>
                      <a:r>
                        <a:rPr b="1" lang="fr-FR" sz="800">
                          <a:solidFill>
                            <a:schemeClr val="lt1"/>
                          </a:solidFill>
                        </a:rPr>
                        <a:t>StreamLit</a:t>
                      </a:r>
                      <a:endParaRPr sz="800">
                        <a:solidFill>
                          <a:schemeClr val="lt1"/>
                        </a:solidFill>
                      </a:endParaRPr>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c>
                  <a:txBody>
                    <a:bodyPr/>
                    <a:lstStyle/>
                    <a:p>
                      <a:pPr indent="0" lvl="0" marL="0" rtl="0" algn="l">
                        <a:lnSpc>
                          <a:spcPct val="115000"/>
                        </a:lnSpc>
                        <a:spcBef>
                          <a:spcPts val="0"/>
                        </a:spcBef>
                        <a:spcAft>
                          <a:spcPts val="0"/>
                        </a:spcAft>
                        <a:buNone/>
                      </a:pPr>
                      <a:r>
                        <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rgbClr val="39525E"/>
                    </a:solidFill>
                  </a:tcPr>
                </a:tc>
              </a:tr>
              <a:tr h="219400">
                <a:tc>
                  <a:txBody>
                    <a:bodyPr/>
                    <a:lstStyle/>
                    <a:p>
                      <a:pPr indent="0" lvl="0" marL="0" rtl="0" algn="l">
                        <a:lnSpc>
                          <a:spcPct val="115000"/>
                        </a:lnSpc>
                        <a:spcBef>
                          <a:spcPts val="0"/>
                        </a:spcBef>
                        <a:spcAft>
                          <a:spcPts val="0"/>
                        </a:spcAft>
                        <a:buNone/>
                      </a:pPr>
                      <a:r>
                        <a:rPr lang="fr-FR" sz="800"/>
                        <a:t>Répertoire Models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FR" sz="800"/>
                        <a:t>Le modèle final, les fichiers associés et un notebook de test, utilisé par le StreamLit</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r>
              <a:tr h="219400">
                <a:tc>
                  <a:txBody>
                    <a:bodyPr/>
                    <a:lstStyle/>
                    <a:p>
                      <a:pPr indent="0" lvl="0" marL="0" rtl="0" algn="l">
                        <a:lnSpc>
                          <a:spcPct val="115000"/>
                        </a:lnSpc>
                        <a:spcBef>
                          <a:spcPts val="0"/>
                        </a:spcBef>
                        <a:spcAft>
                          <a:spcPts val="0"/>
                        </a:spcAft>
                        <a:buNone/>
                      </a:pPr>
                      <a:r>
                        <a:rPr lang="fr-FR" sz="800"/>
                        <a:t>Répertoire Streamlit</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FR" sz="800"/>
                        <a:t>Le StreamLit et les fichiers associés</a:t>
                      </a:r>
                      <a:endParaRPr sz="800"/>
                    </a:p>
                  </a:txBody>
                  <a:tcPr marT="50800" marB="50800" marR="50800" marL="50800">
                    <a:lnL cap="flat" cmpd="sng" w="9525">
                      <a:solidFill>
                        <a:srgbClr val="A3A3A3"/>
                      </a:solidFill>
                      <a:prstDash val="solid"/>
                      <a:round/>
                      <a:headEnd len="sm" w="sm" type="none"/>
                      <a:tailEnd len="sm" w="sm" type="none"/>
                    </a:lnL>
                    <a:lnR cap="flat" cmpd="sng" w="9525">
                      <a:solidFill>
                        <a:srgbClr val="A3A3A3"/>
                      </a:solidFill>
                      <a:prstDash val="solid"/>
                      <a:round/>
                      <a:headEnd len="sm" w="sm" type="none"/>
                      <a:tailEnd len="sm" w="sm" type="none"/>
                    </a:lnR>
                    <a:lnT cap="flat" cmpd="sng" w="9525">
                      <a:solidFill>
                        <a:srgbClr val="A3A3A3"/>
                      </a:solidFill>
                      <a:prstDash val="solid"/>
                      <a:round/>
                      <a:headEnd len="sm" w="sm" type="none"/>
                      <a:tailEnd len="sm" w="sm" type="none"/>
                    </a:lnT>
                    <a:lnB cap="flat" cmpd="sng" w="9525">
                      <a:solidFill>
                        <a:srgbClr val="A3A3A3"/>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d7229383a2_2_0"/>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1. Exploration des données </a:t>
            </a:r>
            <a:endParaRPr b="1" sz="2400"/>
          </a:p>
        </p:txBody>
      </p:sp>
      <p:sp>
        <p:nvSpPr>
          <p:cNvPr id="151" name="Google Shape;151;g2d7229383a2_2_0"/>
          <p:cNvSpPr txBox="1"/>
          <p:nvPr>
            <p:ph idx="1" type="body"/>
          </p:nvPr>
        </p:nvSpPr>
        <p:spPr>
          <a:xfrm>
            <a:off x="554100" y="969775"/>
            <a:ext cx="8908800" cy="5888100"/>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1000"/>
              </a:spcBef>
              <a:spcAft>
                <a:spcPts val="0"/>
              </a:spcAft>
              <a:buClr>
                <a:schemeClr val="dk1"/>
              </a:buClr>
              <a:buSzPts val="1600"/>
              <a:buChar char="►"/>
            </a:pPr>
            <a:r>
              <a:rPr b="1" lang="fr-FR">
                <a:solidFill>
                  <a:schemeClr val="dk1"/>
                </a:solidFill>
              </a:rPr>
              <a:t>Rapport d’exploration des données</a:t>
            </a:r>
            <a:endParaRPr b="1">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rPr lang="fr-FR" sz="1400">
                <a:solidFill>
                  <a:schemeClr val="dk1"/>
                </a:solidFill>
              </a:rPr>
              <a:t>Nous avons réalisé un rapport d’exploration des données concernant les incidents et un rapport d’exploration des données concernant les mobilisations. Ces rapport contiennent une description exhaustive des différentes variables ainsi que des métriques.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fr-FR" sz="1400">
                <a:solidFill>
                  <a:schemeClr val="dk1"/>
                </a:solidFill>
              </a:rPr>
              <a:t>Pour les variables catégorielles comportant moins de 10 catégories, nous avons énuméré toutes les catégories.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fr-FR" sz="1400">
                <a:solidFill>
                  <a:schemeClr val="dk1"/>
                </a:solidFill>
              </a:rPr>
              <a:t>Pour les variables quantitatives, nous avons donnée une première description de la distribution ( description statistique).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fr-FR" sz="1400">
                <a:solidFill>
                  <a:schemeClr val="dk1"/>
                </a:solidFill>
              </a:rPr>
              <a:t>La colonne remarque complémentaire donne une première analyse de la pertinence de chaque variable.</a:t>
            </a:r>
            <a:endParaRPr sz="1400">
              <a:solidFill>
                <a:schemeClr val="dk1"/>
              </a:solidFill>
            </a:endParaRPr>
          </a:p>
          <a:p>
            <a:pPr indent="0" lvl="0" marL="457200" rtl="0" algn="l">
              <a:lnSpc>
                <a:spcPct val="115000"/>
              </a:lnSpc>
              <a:spcBef>
                <a:spcPts val="0"/>
              </a:spcBef>
              <a:spcAft>
                <a:spcPts val="0"/>
              </a:spcAft>
              <a:buSzPts val="1440"/>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27dde6ad36_6_0"/>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2</a:t>
            </a:r>
            <a:r>
              <a:rPr b="1" i="1" lang="fr-FR" sz="2400" u="sng"/>
              <a:t>. Nettoyage des données</a:t>
            </a:r>
            <a:endParaRPr b="1" i="1" sz="2400" u="sng"/>
          </a:p>
          <a:p>
            <a:pPr indent="0" lvl="0" marL="0" rtl="0" algn="ctr">
              <a:lnSpc>
                <a:spcPct val="90000"/>
              </a:lnSpc>
              <a:spcBef>
                <a:spcPts val="0"/>
              </a:spcBef>
              <a:spcAft>
                <a:spcPts val="0"/>
              </a:spcAft>
              <a:buClr>
                <a:schemeClr val="dk1"/>
              </a:buClr>
              <a:buSzPts val="4400"/>
              <a:buFont typeface="Play"/>
              <a:buNone/>
            </a:pPr>
            <a:r>
              <a:t/>
            </a:r>
            <a:endParaRPr b="1"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d7229383a2_1_1"/>
          <p:cNvSpPr txBox="1"/>
          <p:nvPr>
            <p:ph type="title"/>
          </p:nvPr>
        </p:nvSpPr>
        <p:spPr>
          <a:xfrm>
            <a:off x="838200" y="-4325"/>
            <a:ext cx="105156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fr-FR" sz="2400"/>
              <a:t>2. Nettoyage des données </a:t>
            </a:r>
            <a:endParaRPr b="1" sz="2400"/>
          </a:p>
        </p:txBody>
      </p:sp>
      <p:sp>
        <p:nvSpPr>
          <p:cNvPr id="162" name="Google Shape;162;g2d7229383a2_1_1"/>
          <p:cNvSpPr txBox="1"/>
          <p:nvPr>
            <p:ph idx="1" type="body"/>
          </p:nvPr>
        </p:nvSpPr>
        <p:spPr>
          <a:xfrm>
            <a:off x="561425" y="852550"/>
            <a:ext cx="8908800" cy="5888100"/>
          </a:xfrm>
          <a:prstGeom prst="rect">
            <a:avLst/>
          </a:prstGeom>
          <a:noFill/>
          <a:ln>
            <a:noFill/>
          </a:ln>
        </p:spPr>
        <p:txBody>
          <a:bodyPr anchorCtr="0" anchor="t" bIns="45700" lIns="91425" spcFirstLastPara="1" rIns="91425" wrap="square" tIns="45700">
            <a:normAutofit/>
          </a:bodyPr>
          <a:lstStyle/>
          <a:p>
            <a:pPr indent="-317500" lvl="0" marL="457200" rtl="0" algn="l">
              <a:lnSpc>
                <a:spcPct val="115000"/>
              </a:lnSpc>
              <a:spcBef>
                <a:spcPts val="0"/>
              </a:spcBef>
              <a:spcAft>
                <a:spcPts val="0"/>
              </a:spcAft>
              <a:buClr>
                <a:schemeClr val="dk1"/>
              </a:buClr>
              <a:buSzPts val="1400"/>
              <a:buFont typeface="Trebuchet MS"/>
              <a:buChar char="●"/>
            </a:pPr>
            <a:r>
              <a:rPr b="1" lang="fr-FR" sz="1400">
                <a:solidFill>
                  <a:schemeClr val="dk1"/>
                </a:solidFill>
              </a:rPr>
              <a:t>Traitement des fichiers Incidents</a:t>
            </a:r>
            <a:endParaRPr b="1" sz="14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Concaténation de l’ensemble des fichiers incident (de 2009 à 2024)</a:t>
            </a:r>
            <a:endParaRPr sz="13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Formatage des valeurs IncidentNumber et nouvelle index par défaut</a:t>
            </a:r>
            <a:endParaRPr sz="13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Formatage des données de type texte et date</a:t>
            </a:r>
            <a:endParaRPr sz="13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Concaténation de Special Service et StopCode</a:t>
            </a:r>
            <a:endParaRPr sz="13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Gestion des dates et split mois et jour</a:t>
            </a:r>
            <a:endParaRPr sz="1300">
              <a:solidFill>
                <a:schemeClr val="dk1"/>
              </a:solidFill>
            </a:endParaRPr>
          </a:p>
          <a:p>
            <a:pPr indent="-311150" lvl="1" marL="914400" marR="0" rtl="0" algn="l">
              <a:lnSpc>
                <a:spcPct val="115000"/>
              </a:lnSpc>
              <a:spcBef>
                <a:spcPts val="0"/>
              </a:spcBef>
              <a:spcAft>
                <a:spcPts val="0"/>
              </a:spcAft>
              <a:buClr>
                <a:schemeClr val="dk1"/>
              </a:buClr>
              <a:buSzPts val="1300"/>
              <a:buFont typeface="Trebuchet MS"/>
              <a:buChar char="○"/>
            </a:pPr>
            <a:r>
              <a:rPr lang="fr-FR" sz="1300">
                <a:solidFill>
                  <a:schemeClr val="dk1"/>
                </a:solidFill>
              </a:rPr>
              <a:t>Suppressions des colonnes non retenues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7500" lvl="0" marL="457200" rtl="0" algn="l">
              <a:lnSpc>
                <a:spcPct val="115000"/>
              </a:lnSpc>
              <a:spcBef>
                <a:spcPts val="0"/>
              </a:spcBef>
              <a:spcAft>
                <a:spcPts val="0"/>
              </a:spcAft>
              <a:buClr>
                <a:schemeClr val="dk1"/>
              </a:buClr>
              <a:buSzPts val="1400"/>
              <a:buFont typeface="Trebuchet MS"/>
              <a:buChar char="●"/>
            </a:pPr>
            <a:r>
              <a:rPr b="1" lang="fr-FR" sz="1400">
                <a:solidFill>
                  <a:schemeClr val="dk1"/>
                </a:solidFill>
              </a:rPr>
              <a:t>Traitement des Mobilisations</a:t>
            </a:r>
            <a:endParaRPr b="1" sz="1400">
              <a:solidFill>
                <a:schemeClr val="dk1"/>
              </a:solidFill>
            </a:endParaRPr>
          </a:p>
          <a:p>
            <a:pPr indent="-320040" lvl="1" marL="914400" rtl="0" algn="l">
              <a:lnSpc>
                <a:spcPct val="115000"/>
              </a:lnSpc>
              <a:spcBef>
                <a:spcPts val="0"/>
              </a:spcBef>
              <a:spcAft>
                <a:spcPts val="0"/>
              </a:spcAft>
              <a:buClr>
                <a:schemeClr val="dk1"/>
              </a:buClr>
              <a:buSzPts val="1440"/>
              <a:buFont typeface="Trebuchet MS"/>
              <a:buChar char="○"/>
            </a:pPr>
            <a:r>
              <a:rPr lang="fr-FR" sz="1300">
                <a:solidFill>
                  <a:schemeClr val="dk1"/>
                </a:solidFill>
              </a:rPr>
              <a:t>Concaténation de l’ensemble des fichiers de Mobilisations </a:t>
            </a:r>
            <a:r>
              <a:rPr i="1" lang="fr-FR" sz="1100">
                <a:solidFill>
                  <a:schemeClr val="dk1"/>
                </a:solidFill>
              </a:rPr>
              <a:t>(de 2009 à 2024)</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Formatage des données de type date</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Création des cibles de temps (3 cibles avec min, max et median) regroupés par IncidentNumber</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Suppression des lignes dupliquées par IncidentNumber</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Suppressions des colonnes non retenues</a:t>
            </a:r>
            <a:endParaRPr sz="1300">
              <a:solidFill>
                <a:schemeClr val="dk1"/>
              </a:solidFill>
            </a:endParaRPr>
          </a:p>
          <a:p>
            <a:pPr indent="0" lvl="0" marL="457200" rtl="0" algn="l">
              <a:lnSpc>
                <a:spcPct val="115000"/>
              </a:lnSpc>
              <a:spcBef>
                <a:spcPts val="0"/>
              </a:spcBef>
              <a:spcAft>
                <a:spcPts val="0"/>
              </a:spcAft>
              <a:buNone/>
            </a:pPr>
            <a:r>
              <a:t/>
            </a:r>
            <a:endParaRPr sz="1300">
              <a:solidFill>
                <a:schemeClr val="dk1"/>
              </a:solidFill>
            </a:endParaRPr>
          </a:p>
          <a:p>
            <a:pPr indent="-321427" lvl="0" marL="457200" rtl="0" algn="l">
              <a:lnSpc>
                <a:spcPct val="115000"/>
              </a:lnSpc>
              <a:spcBef>
                <a:spcPts val="0"/>
              </a:spcBef>
              <a:spcAft>
                <a:spcPts val="0"/>
              </a:spcAft>
              <a:buClr>
                <a:schemeClr val="dk1"/>
              </a:buClr>
              <a:buSzPts val="1700"/>
              <a:buFont typeface="Trebuchet MS"/>
              <a:buChar char="●"/>
            </a:pPr>
            <a:r>
              <a:rPr b="1" lang="fr-FR" sz="1400">
                <a:solidFill>
                  <a:schemeClr val="dk1"/>
                </a:solidFill>
              </a:rPr>
              <a:t>Fichier final </a:t>
            </a:r>
            <a:endParaRPr b="1" sz="14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Merge des fichiers d’incidents et de mobilisations en utilisant comme clé de jointure “Incident Number”</a:t>
            </a:r>
            <a:r>
              <a:rPr lang="fr-FR" sz="1300">
                <a:solidFill>
                  <a:schemeClr val="dk1"/>
                </a:solidFill>
              </a:rPr>
              <a:t> </a:t>
            </a:r>
            <a:endParaRPr b="1" sz="1300">
              <a:solidFill>
                <a:schemeClr val="dk1"/>
              </a:solidFill>
            </a:endParaRPr>
          </a:p>
          <a:p>
            <a:pPr indent="-311150" lvl="1" marL="914400" rtl="0" algn="l">
              <a:lnSpc>
                <a:spcPct val="115000"/>
              </a:lnSpc>
              <a:spcBef>
                <a:spcPts val="0"/>
              </a:spcBef>
              <a:spcAft>
                <a:spcPts val="0"/>
              </a:spcAft>
              <a:buClr>
                <a:schemeClr val="dk1"/>
              </a:buClr>
              <a:buSzPts val="1300"/>
              <a:buFont typeface="Trebuchet MS"/>
              <a:buChar char="○"/>
            </a:pPr>
            <a:r>
              <a:rPr lang="fr-FR" sz="1300">
                <a:solidFill>
                  <a:schemeClr val="dk1"/>
                </a:solidFill>
              </a:rPr>
              <a:t>Gestion des NaNs restants, </a:t>
            </a:r>
            <a:r>
              <a:rPr lang="fr-FR" sz="1300">
                <a:solidFill>
                  <a:schemeClr val="dk1"/>
                </a:solidFill>
              </a:rPr>
              <a:t>on supprime les lignes qui n’ont d'information de “propriétés” et de temps</a:t>
            </a:r>
            <a:endParaRPr sz="1300">
              <a:solidFill>
                <a:schemeClr val="dk1"/>
              </a:solidFill>
            </a:endParaRPr>
          </a:p>
          <a:p>
            <a:pPr indent="0" lvl="0" marL="457200" rtl="0" algn="l">
              <a:lnSpc>
                <a:spcPct val="115000"/>
              </a:lnSpc>
              <a:spcBef>
                <a:spcPts val="0"/>
              </a:spcBef>
              <a:spcAft>
                <a:spcPts val="0"/>
              </a:spcAft>
              <a:buSzPts val="1557"/>
              <a:buNone/>
            </a:pPr>
            <a:r>
              <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SzPts val="1557"/>
              <a:buNone/>
            </a:pPr>
            <a:r>
              <a:rPr lang="fr-FR" sz="1300">
                <a:solidFill>
                  <a:schemeClr val="dk1"/>
                </a:solidFill>
                <a:highlight>
                  <a:srgbClr val="FFFF00"/>
                </a:highlight>
                <a:latin typeface="Arial"/>
                <a:ea typeface="Arial"/>
                <a:cs typeface="Arial"/>
                <a:sym typeface="Arial"/>
              </a:rPr>
              <a:t>	</a:t>
            </a:r>
            <a:endParaRPr sz="1300">
              <a:solidFill>
                <a:schemeClr val="dk1"/>
              </a:solidFill>
              <a:highlight>
                <a:srgbClr val="FFFF00"/>
              </a:highlight>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sz="1400">
              <a:solidFill>
                <a:schemeClr val="dk1"/>
              </a:solidFill>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2337c6ec8d_0_1"/>
          <p:cNvSpPr txBox="1"/>
          <p:nvPr>
            <p:ph type="title"/>
          </p:nvPr>
        </p:nvSpPr>
        <p:spPr>
          <a:xfrm>
            <a:off x="644150" y="2473925"/>
            <a:ext cx="8078400" cy="974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b="1" i="1" lang="fr-FR" sz="2400" u="sng"/>
              <a:t>3. Data Visualisation</a:t>
            </a:r>
            <a:endParaRPr b="1" i="1" sz="2400" u="sng"/>
          </a:p>
        </p:txBody>
      </p:sp>
    </p:spTree>
  </p:cSld>
  <p:clrMapOvr>
    <a:masterClrMapping/>
  </p:clrMapOvr>
</p:sld>
</file>

<file path=ppt/theme/theme1.xml><?xml version="1.0" encoding="utf-8"?>
<a:theme xmlns:a="http://schemas.openxmlformats.org/drawingml/2006/main" xmlns:r="http://schemas.openxmlformats.org/officeDocument/2006/relationships" name="Facette">
  <a:themeElements>
    <a:clrScheme name="Bleu">
      <a:dk1>
        <a:srgbClr val="000000"/>
      </a:dk1>
      <a:lt1>
        <a:srgbClr val="FFFFFF"/>
      </a:lt1>
      <a:dk2>
        <a:srgbClr val="434343"/>
      </a:dk2>
      <a:lt2>
        <a:srgbClr val="000000"/>
      </a:lt2>
      <a:accent1>
        <a:srgbClr val="980000"/>
      </a:accent1>
      <a:accent2>
        <a:srgbClr val="FF0000"/>
      </a:accent2>
      <a:accent3>
        <a:srgbClr val="CC0000"/>
      </a:accent3>
      <a:accent4>
        <a:srgbClr val="CC4125"/>
      </a:accent4>
      <a:accent5>
        <a:srgbClr val="CC0000"/>
      </a:accent5>
      <a:accent6>
        <a:srgbClr val="FF0000"/>
      </a:accent6>
      <a:hlink>
        <a:srgbClr val="CC00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